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2">
  <p:sldMasterIdLst>
    <p:sldMasterId id="2147483678" r:id="rId1"/>
  </p:sldMasterIdLst>
  <p:notesMasterIdLst>
    <p:notesMasterId r:id="rId23"/>
  </p:notesMasterIdLst>
  <p:sldIdLst>
    <p:sldId id="289" r:id="rId2"/>
    <p:sldId id="258" r:id="rId3"/>
    <p:sldId id="259" r:id="rId4"/>
    <p:sldId id="300" r:id="rId5"/>
    <p:sldId id="301" r:id="rId6"/>
    <p:sldId id="303" r:id="rId7"/>
    <p:sldId id="304" r:id="rId8"/>
    <p:sldId id="305" r:id="rId9"/>
    <p:sldId id="306" r:id="rId10"/>
    <p:sldId id="307" r:id="rId11"/>
    <p:sldId id="308" r:id="rId12"/>
    <p:sldId id="309" r:id="rId13"/>
    <p:sldId id="310" r:id="rId14"/>
    <p:sldId id="311" r:id="rId15"/>
    <p:sldId id="312" r:id="rId16"/>
    <p:sldId id="313" r:id="rId17"/>
    <p:sldId id="316" r:id="rId18"/>
    <p:sldId id="317" r:id="rId19"/>
    <p:sldId id="314" r:id="rId20"/>
    <p:sldId id="315" r:id="rId21"/>
    <p:sldId id="299" r:id="rId22"/>
  </p:sldIdLst>
  <p:sldSz cx="12192000" cy="6858000"/>
  <p:notesSz cx="6858000" cy="9144000"/>
  <p:defaultTextStyle>
    <a:defPPr>
      <a:defRPr lang="es-P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E74AB"/>
    <a:srgbClr val="5F5CA2"/>
    <a:srgbClr val="04A597"/>
    <a:srgbClr val="678D4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85" d="100"/>
          <a:sy n="85" d="100"/>
        </p:scale>
        <p:origin x="590"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hdphoto1.wdp>
</file>

<file path=ppt/media/image1.jpg>
</file>

<file path=ppt/media/image10.png>
</file>

<file path=ppt/media/image12.jpeg>
</file>

<file path=ppt/media/image14.jpeg>
</file>

<file path=ppt/media/image15.png>
</file>

<file path=ppt/media/image2.png>
</file>

<file path=ppt/media/image3.jpeg>
</file>

<file path=ppt/media/image4.png>
</file>

<file path=ppt/media/image5.pn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PE"/>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B2336A-B697-47DE-BAE7-B06D98964B09}" type="datetimeFigureOut">
              <a:rPr lang="es-PE" smtClean="0"/>
              <a:t>17/06/2025</a:t>
            </a:fld>
            <a:endParaRPr lang="es-PE"/>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PE"/>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PE"/>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68707A2-DE59-42C1-8C63-B3B4E1A142F9}" type="slidenum">
              <a:rPr lang="es-PE" smtClean="0"/>
              <a:t>‹Nº›</a:t>
            </a:fld>
            <a:endParaRPr lang="es-PE"/>
          </a:p>
        </p:txBody>
      </p:sp>
    </p:spTree>
    <p:extLst>
      <p:ext uri="{BB962C8B-B14F-4D97-AF65-F5344CB8AC3E}">
        <p14:creationId xmlns:p14="http://schemas.microsoft.com/office/powerpoint/2010/main" val="35274491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6D374F6-97E0-8027-B4E9-C5C9D7BE2A39}"/>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PE"/>
          </a:p>
        </p:txBody>
      </p:sp>
      <p:sp>
        <p:nvSpPr>
          <p:cNvPr id="3" name="Subtítulo 2">
            <a:extLst>
              <a:ext uri="{FF2B5EF4-FFF2-40B4-BE49-F238E27FC236}">
                <a16:creationId xmlns:a16="http://schemas.microsoft.com/office/drawing/2014/main" id="{9283E108-A8C6-01EF-FF95-BABB4B00FB8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PE"/>
          </a:p>
        </p:txBody>
      </p:sp>
      <p:sp>
        <p:nvSpPr>
          <p:cNvPr id="4" name="Marcador de fecha 3">
            <a:extLst>
              <a:ext uri="{FF2B5EF4-FFF2-40B4-BE49-F238E27FC236}">
                <a16:creationId xmlns:a16="http://schemas.microsoft.com/office/drawing/2014/main" id="{247FBF51-840A-F4E5-D1C7-C3C6DF5F2E43}"/>
              </a:ext>
            </a:extLst>
          </p:cNvPr>
          <p:cNvSpPr>
            <a:spLocks noGrp="1"/>
          </p:cNvSpPr>
          <p:nvPr>
            <p:ph type="dt" sz="half" idx="10"/>
          </p:nvPr>
        </p:nvSpPr>
        <p:spPr/>
        <p:txBody>
          <a:bodyPr/>
          <a:lstStyle/>
          <a:p>
            <a:fld id="{9BA2B5A0-3F89-4493-9982-7969016745C5}" type="datetime1">
              <a:rPr lang="es-PE" smtClean="0"/>
              <a:t>17/06/2025</a:t>
            </a:fld>
            <a:endParaRPr lang="es-PE" dirty="0"/>
          </a:p>
        </p:txBody>
      </p:sp>
      <p:sp>
        <p:nvSpPr>
          <p:cNvPr id="5" name="Marcador de pie de página 4">
            <a:extLst>
              <a:ext uri="{FF2B5EF4-FFF2-40B4-BE49-F238E27FC236}">
                <a16:creationId xmlns:a16="http://schemas.microsoft.com/office/drawing/2014/main" id="{F76FECA7-E76A-CA02-C97B-A174ABAB3225}"/>
              </a:ext>
            </a:extLst>
          </p:cNvPr>
          <p:cNvSpPr>
            <a:spLocks noGrp="1"/>
          </p:cNvSpPr>
          <p:nvPr>
            <p:ph type="ftr" sz="quarter" idx="11"/>
          </p:nvPr>
        </p:nvSpPr>
        <p:spPr/>
        <p:txBody>
          <a:bodyPr/>
          <a:lstStyle/>
          <a:p>
            <a:r>
              <a:rPr lang="es-MX"/>
              <a:t>Efecto de la luz en la germinación de trigo (Triticum aestivum L.): un enfoque experimental</a:t>
            </a:r>
            <a:endParaRPr lang="es-PE" dirty="0"/>
          </a:p>
        </p:txBody>
      </p:sp>
      <p:sp>
        <p:nvSpPr>
          <p:cNvPr id="6" name="Marcador de número de diapositiva 5">
            <a:extLst>
              <a:ext uri="{FF2B5EF4-FFF2-40B4-BE49-F238E27FC236}">
                <a16:creationId xmlns:a16="http://schemas.microsoft.com/office/drawing/2014/main" id="{6D57D581-4BBE-5C23-5B37-367FFDBCDFDA}"/>
              </a:ext>
            </a:extLst>
          </p:cNvPr>
          <p:cNvSpPr>
            <a:spLocks noGrp="1"/>
          </p:cNvSpPr>
          <p:nvPr>
            <p:ph type="sldNum" sz="quarter" idx="12"/>
          </p:nvPr>
        </p:nvSpPr>
        <p:spPr/>
        <p:txBody>
          <a:bodyPr/>
          <a:lstStyle/>
          <a:p>
            <a:fld id="{87D75D39-ABF2-421A-A49D-D1890B74CF6F}" type="slidenum">
              <a:rPr lang="es-PE" smtClean="0"/>
              <a:t>‹Nº›</a:t>
            </a:fld>
            <a:endParaRPr lang="es-PE" dirty="0"/>
          </a:p>
        </p:txBody>
      </p:sp>
    </p:spTree>
    <p:extLst>
      <p:ext uri="{BB962C8B-B14F-4D97-AF65-F5344CB8AC3E}">
        <p14:creationId xmlns:p14="http://schemas.microsoft.com/office/powerpoint/2010/main" val="5319712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CB803EC-A229-27B2-9EB6-B878AAE247B7}"/>
              </a:ext>
            </a:extLst>
          </p:cNvPr>
          <p:cNvSpPr>
            <a:spLocks noGrp="1"/>
          </p:cNvSpPr>
          <p:nvPr>
            <p:ph type="title"/>
          </p:nvPr>
        </p:nvSpPr>
        <p:spPr/>
        <p:txBody>
          <a:bodyPr/>
          <a:lstStyle/>
          <a:p>
            <a:r>
              <a:rPr lang="es-ES"/>
              <a:t>Haga clic para modificar el estilo de título del patrón</a:t>
            </a:r>
            <a:endParaRPr lang="es-PE"/>
          </a:p>
        </p:txBody>
      </p:sp>
      <p:sp>
        <p:nvSpPr>
          <p:cNvPr id="3" name="Marcador de texto vertical 2">
            <a:extLst>
              <a:ext uri="{FF2B5EF4-FFF2-40B4-BE49-F238E27FC236}">
                <a16:creationId xmlns:a16="http://schemas.microsoft.com/office/drawing/2014/main" id="{55B2E86C-9041-4ADD-F079-4CD3F3D5CEF6}"/>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4" name="Marcador de fecha 3">
            <a:extLst>
              <a:ext uri="{FF2B5EF4-FFF2-40B4-BE49-F238E27FC236}">
                <a16:creationId xmlns:a16="http://schemas.microsoft.com/office/drawing/2014/main" id="{E20AFBC0-931A-D0FD-EF06-0F3946BBF7B5}"/>
              </a:ext>
            </a:extLst>
          </p:cNvPr>
          <p:cNvSpPr>
            <a:spLocks noGrp="1"/>
          </p:cNvSpPr>
          <p:nvPr>
            <p:ph type="dt" sz="half" idx="10"/>
          </p:nvPr>
        </p:nvSpPr>
        <p:spPr/>
        <p:txBody>
          <a:bodyPr/>
          <a:lstStyle/>
          <a:p>
            <a:fld id="{E35CE63C-5BA6-4B5E-9B44-76BE67C44B0F}" type="datetime1">
              <a:rPr lang="es-PE" smtClean="0"/>
              <a:t>17/06/2025</a:t>
            </a:fld>
            <a:endParaRPr lang="es-PE" dirty="0"/>
          </a:p>
        </p:txBody>
      </p:sp>
      <p:sp>
        <p:nvSpPr>
          <p:cNvPr id="5" name="Marcador de pie de página 4">
            <a:extLst>
              <a:ext uri="{FF2B5EF4-FFF2-40B4-BE49-F238E27FC236}">
                <a16:creationId xmlns:a16="http://schemas.microsoft.com/office/drawing/2014/main" id="{7F4708CD-A873-B701-AC81-675EF7AA22E5}"/>
              </a:ext>
            </a:extLst>
          </p:cNvPr>
          <p:cNvSpPr>
            <a:spLocks noGrp="1"/>
          </p:cNvSpPr>
          <p:nvPr>
            <p:ph type="ftr" sz="quarter" idx="11"/>
          </p:nvPr>
        </p:nvSpPr>
        <p:spPr/>
        <p:txBody>
          <a:bodyPr/>
          <a:lstStyle/>
          <a:p>
            <a:r>
              <a:rPr lang="es-MX"/>
              <a:t>Efecto de la luz en la germinación de trigo (Triticum aestivum L.): un enfoque experimental</a:t>
            </a:r>
            <a:endParaRPr lang="es-PE" dirty="0"/>
          </a:p>
        </p:txBody>
      </p:sp>
      <p:sp>
        <p:nvSpPr>
          <p:cNvPr id="6" name="Marcador de número de diapositiva 5">
            <a:extLst>
              <a:ext uri="{FF2B5EF4-FFF2-40B4-BE49-F238E27FC236}">
                <a16:creationId xmlns:a16="http://schemas.microsoft.com/office/drawing/2014/main" id="{BBDA1B3D-B019-F971-D051-104A145E3BAB}"/>
              </a:ext>
            </a:extLst>
          </p:cNvPr>
          <p:cNvSpPr>
            <a:spLocks noGrp="1"/>
          </p:cNvSpPr>
          <p:nvPr>
            <p:ph type="sldNum" sz="quarter" idx="12"/>
          </p:nvPr>
        </p:nvSpPr>
        <p:spPr/>
        <p:txBody>
          <a:bodyPr/>
          <a:lstStyle/>
          <a:p>
            <a:fld id="{87D75D39-ABF2-421A-A49D-D1890B74CF6F}" type="slidenum">
              <a:rPr lang="es-PE" smtClean="0"/>
              <a:t>‹Nº›</a:t>
            </a:fld>
            <a:endParaRPr lang="es-PE" dirty="0"/>
          </a:p>
        </p:txBody>
      </p:sp>
    </p:spTree>
    <p:extLst>
      <p:ext uri="{BB962C8B-B14F-4D97-AF65-F5344CB8AC3E}">
        <p14:creationId xmlns:p14="http://schemas.microsoft.com/office/powerpoint/2010/main" val="10524713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54DC4348-E1FC-86F4-DEB4-7F1C39BC0CDE}"/>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PE"/>
          </a:p>
        </p:txBody>
      </p:sp>
      <p:sp>
        <p:nvSpPr>
          <p:cNvPr id="3" name="Marcador de texto vertical 2">
            <a:extLst>
              <a:ext uri="{FF2B5EF4-FFF2-40B4-BE49-F238E27FC236}">
                <a16:creationId xmlns:a16="http://schemas.microsoft.com/office/drawing/2014/main" id="{015D4B10-A304-FCBB-B269-90C6C7B2752D}"/>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4" name="Marcador de fecha 3">
            <a:extLst>
              <a:ext uri="{FF2B5EF4-FFF2-40B4-BE49-F238E27FC236}">
                <a16:creationId xmlns:a16="http://schemas.microsoft.com/office/drawing/2014/main" id="{9B79BD71-7A09-BBE4-F488-FF6CD2DF12B7}"/>
              </a:ext>
            </a:extLst>
          </p:cNvPr>
          <p:cNvSpPr>
            <a:spLocks noGrp="1"/>
          </p:cNvSpPr>
          <p:nvPr>
            <p:ph type="dt" sz="half" idx="10"/>
          </p:nvPr>
        </p:nvSpPr>
        <p:spPr/>
        <p:txBody>
          <a:bodyPr/>
          <a:lstStyle/>
          <a:p>
            <a:fld id="{4A04A6D2-2B49-4590-84E1-8BDCAF3B437A}" type="datetime1">
              <a:rPr lang="es-PE" smtClean="0"/>
              <a:t>17/06/2025</a:t>
            </a:fld>
            <a:endParaRPr lang="es-PE" dirty="0"/>
          </a:p>
        </p:txBody>
      </p:sp>
      <p:sp>
        <p:nvSpPr>
          <p:cNvPr id="5" name="Marcador de pie de página 4">
            <a:extLst>
              <a:ext uri="{FF2B5EF4-FFF2-40B4-BE49-F238E27FC236}">
                <a16:creationId xmlns:a16="http://schemas.microsoft.com/office/drawing/2014/main" id="{3E829155-9618-D44C-D69E-89FC1C117AF4}"/>
              </a:ext>
            </a:extLst>
          </p:cNvPr>
          <p:cNvSpPr>
            <a:spLocks noGrp="1"/>
          </p:cNvSpPr>
          <p:nvPr>
            <p:ph type="ftr" sz="quarter" idx="11"/>
          </p:nvPr>
        </p:nvSpPr>
        <p:spPr/>
        <p:txBody>
          <a:bodyPr/>
          <a:lstStyle/>
          <a:p>
            <a:r>
              <a:rPr lang="es-MX"/>
              <a:t>Efecto de la luz en la germinación de trigo (Triticum aestivum L.): un enfoque experimental</a:t>
            </a:r>
            <a:endParaRPr lang="es-PE" dirty="0"/>
          </a:p>
        </p:txBody>
      </p:sp>
      <p:sp>
        <p:nvSpPr>
          <p:cNvPr id="6" name="Marcador de número de diapositiva 5">
            <a:extLst>
              <a:ext uri="{FF2B5EF4-FFF2-40B4-BE49-F238E27FC236}">
                <a16:creationId xmlns:a16="http://schemas.microsoft.com/office/drawing/2014/main" id="{3403842A-5573-519F-C5CA-AEE5F500864C}"/>
              </a:ext>
            </a:extLst>
          </p:cNvPr>
          <p:cNvSpPr>
            <a:spLocks noGrp="1"/>
          </p:cNvSpPr>
          <p:nvPr>
            <p:ph type="sldNum" sz="quarter" idx="12"/>
          </p:nvPr>
        </p:nvSpPr>
        <p:spPr/>
        <p:txBody>
          <a:bodyPr/>
          <a:lstStyle/>
          <a:p>
            <a:fld id="{87D75D39-ABF2-421A-A49D-D1890B74CF6F}" type="slidenum">
              <a:rPr lang="es-PE" smtClean="0"/>
              <a:t>‹Nº›</a:t>
            </a:fld>
            <a:endParaRPr lang="es-PE" dirty="0"/>
          </a:p>
        </p:txBody>
      </p:sp>
    </p:spTree>
    <p:extLst>
      <p:ext uri="{BB962C8B-B14F-4D97-AF65-F5344CB8AC3E}">
        <p14:creationId xmlns:p14="http://schemas.microsoft.com/office/powerpoint/2010/main" val="33629513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685E850-3DD8-97FA-9B55-D779624B7D58}"/>
              </a:ext>
            </a:extLst>
          </p:cNvPr>
          <p:cNvSpPr>
            <a:spLocks noGrp="1"/>
          </p:cNvSpPr>
          <p:nvPr>
            <p:ph type="title"/>
          </p:nvPr>
        </p:nvSpPr>
        <p:spPr/>
        <p:txBody>
          <a:bodyPr/>
          <a:lstStyle/>
          <a:p>
            <a:r>
              <a:rPr lang="es-ES"/>
              <a:t>Haga clic para modificar el estilo de título del patrón</a:t>
            </a:r>
            <a:endParaRPr lang="es-PE"/>
          </a:p>
        </p:txBody>
      </p:sp>
      <p:sp>
        <p:nvSpPr>
          <p:cNvPr id="3" name="Marcador de contenido 2">
            <a:extLst>
              <a:ext uri="{FF2B5EF4-FFF2-40B4-BE49-F238E27FC236}">
                <a16:creationId xmlns:a16="http://schemas.microsoft.com/office/drawing/2014/main" id="{880F7688-3FB0-B1E9-0D1A-BEC1994707F6}"/>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4" name="Marcador de fecha 3">
            <a:extLst>
              <a:ext uri="{FF2B5EF4-FFF2-40B4-BE49-F238E27FC236}">
                <a16:creationId xmlns:a16="http://schemas.microsoft.com/office/drawing/2014/main" id="{FA217C4F-E62E-0B4A-66E0-F2BBF14D0B34}"/>
              </a:ext>
            </a:extLst>
          </p:cNvPr>
          <p:cNvSpPr>
            <a:spLocks noGrp="1"/>
          </p:cNvSpPr>
          <p:nvPr>
            <p:ph type="dt" sz="half" idx="10"/>
          </p:nvPr>
        </p:nvSpPr>
        <p:spPr/>
        <p:txBody>
          <a:bodyPr/>
          <a:lstStyle/>
          <a:p>
            <a:fld id="{FCA4CFD9-1DD0-4AB8-9CDF-6A5F5C7959C2}" type="datetime1">
              <a:rPr lang="es-PE" smtClean="0"/>
              <a:t>17/06/2025</a:t>
            </a:fld>
            <a:endParaRPr lang="es-PE" dirty="0"/>
          </a:p>
        </p:txBody>
      </p:sp>
      <p:sp>
        <p:nvSpPr>
          <p:cNvPr id="5" name="Marcador de pie de página 4">
            <a:extLst>
              <a:ext uri="{FF2B5EF4-FFF2-40B4-BE49-F238E27FC236}">
                <a16:creationId xmlns:a16="http://schemas.microsoft.com/office/drawing/2014/main" id="{1BCF3C10-13A8-0977-AD32-B452F9F48E1E}"/>
              </a:ext>
            </a:extLst>
          </p:cNvPr>
          <p:cNvSpPr>
            <a:spLocks noGrp="1"/>
          </p:cNvSpPr>
          <p:nvPr>
            <p:ph type="ftr" sz="quarter" idx="11"/>
          </p:nvPr>
        </p:nvSpPr>
        <p:spPr/>
        <p:txBody>
          <a:bodyPr/>
          <a:lstStyle/>
          <a:p>
            <a:r>
              <a:rPr lang="es-MX"/>
              <a:t>Efecto de la luz en la germinación de trigo (Triticum aestivum L.): un enfoque experimental</a:t>
            </a:r>
            <a:endParaRPr lang="es-PE" dirty="0"/>
          </a:p>
        </p:txBody>
      </p:sp>
      <p:sp>
        <p:nvSpPr>
          <p:cNvPr id="6" name="Marcador de número de diapositiva 5">
            <a:extLst>
              <a:ext uri="{FF2B5EF4-FFF2-40B4-BE49-F238E27FC236}">
                <a16:creationId xmlns:a16="http://schemas.microsoft.com/office/drawing/2014/main" id="{B6BC5E32-AFA4-9A77-60FA-DA56255CC3E4}"/>
              </a:ext>
            </a:extLst>
          </p:cNvPr>
          <p:cNvSpPr>
            <a:spLocks noGrp="1"/>
          </p:cNvSpPr>
          <p:nvPr>
            <p:ph type="sldNum" sz="quarter" idx="12"/>
          </p:nvPr>
        </p:nvSpPr>
        <p:spPr/>
        <p:txBody>
          <a:bodyPr/>
          <a:lstStyle/>
          <a:p>
            <a:fld id="{87D75D39-ABF2-421A-A49D-D1890B74CF6F}" type="slidenum">
              <a:rPr lang="es-PE" smtClean="0"/>
              <a:t>‹Nº›</a:t>
            </a:fld>
            <a:endParaRPr lang="es-PE" dirty="0"/>
          </a:p>
        </p:txBody>
      </p:sp>
    </p:spTree>
    <p:extLst>
      <p:ext uri="{BB962C8B-B14F-4D97-AF65-F5344CB8AC3E}">
        <p14:creationId xmlns:p14="http://schemas.microsoft.com/office/powerpoint/2010/main" val="32335746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AC76442-40FA-5D98-4BF3-4ED58A42D414}"/>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PE"/>
          </a:p>
        </p:txBody>
      </p:sp>
      <p:sp>
        <p:nvSpPr>
          <p:cNvPr id="3" name="Marcador de texto 2">
            <a:extLst>
              <a:ext uri="{FF2B5EF4-FFF2-40B4-BE49-F238E27FC236}">
                <a16:creationId xmlns:a16="http://schemas.microsoft.com/office/drawing/2014/main" id="{6157DECD-069D-C34B-865C-AA6567EB95B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16F9170E-F5B1-571C-00CC-7A1A57248291}"/>
              </a:ext>
            </a:extLst>
          </p:cNvPr>
          <p:cNvSpPr>
            <a:spLocks noGrp="1"/>
          </p:cNvSpPr>
          <p:nvPr>
            <p:ph type="dt" sz="half" idx="10"/>
          </p:nvPr>
        </p:nvSpPr>
        <p:spPr/>
        <p:txBody>
          <a:bodyPr/>
          <a:lstStyle/>
          <a:p>
            <a:fld id="{8B3B8F16-A6BD-4E91-B9B3-C77B54FC5129}" type="datetime1">
              <a:rPr lang="es-PE" smtClean="0"/>
              <a:t>17/06/2025</a:t>
            </a:fld>
            <a:endParaRPr lang="es-PE" dirty="0"/>
          </a:p>
        </p:txBody>
      </p:sp>
      <p:sp>
        <p:nvSpPr>
          <p:cNvPr id="5" name="Marcador de pie de página 4">
            <a:extLst>
              <a:ext uri="{FF2B5EF4-FFF2-40B4-BE49-F238E27FC236}">
                <a16:creationId xmlns:a16="http://schemas.microsoft.com/office/drawing/2014/main" id="{93C7B3A4-3BE2-5F63-A4A7-D8EF7B8F4829}"/>
              </a:ext>
            </a:extLst>
          </p:cNvPr>
          <p:cNvSpPr>
            <a:spLocks noGrp="1"/>
          </p:cNvSpPr>
          <p:nvPr>
            <p:ph type="ftr" sz="quarter" idx="11"/>
          </p:nvPr>
        </p:nvSpPr>
        <p:spPr/>
        <p:txBody>
          <a:bodyPr/>
          <a:lstStyle/>
          <a:p>
            <a:r>
              <a:rPr lang="es-MX"/>
              <a:t>Efecto de la luz en la germinación de trigo (Triticum aestivum L.): un enfoque experimental</a:t>
            </a:r>
            <a:endParaRPr lang="es-PE" dirty="0"/>
          </a:p>
        </p:txBody>
      </p:sp>
      <p:sp>
        <p:nvSpPr>
          <p:cNvPr id="6" name="Marcador de número de diapositiva 5">
            <a:extLst>
              <a:ext uri="{FF2B5EF4-FFF2-40B4-BE49-F238E27FC236}">
                <a16:creationId xmlns:a16="http://schemas.microsoft.com/office/drawing/2014/main" id="{C23F898E-982D-3CA5-D49E-6B73884F218C}"/>
              </a:ext>
            </a:extLst>
          </p:cNvPr>
          <p:cNvSpPr>
            <a:spLocks noGrp="1"/>
          </p:cNvSpPr>
          <p:nvPr>
            <p:ph type="sldNum" sz="quarter" idx="12"/>
          </p:nvPr>
        </p:nvSpPr>
        <p:spPr/>
        <p:txBody>
          <a:bodyPr/>
          <a:lstStyle/>
          <a:p>
            <a:fld id="{87D75D39-ABF2-421A-A49D-D1890B74CF6F}" type="slidenum">
              <a:rPr lang="es-PE" smtClean="0"/>
              <a:t>‹Nº›</a:t>
            </a:fld>
            <a:endParaRPr lang="es-PE" dirty="0"/>
          </a:p>
        </p:txBody>
      </p:sp>
    </p:spTree>
    <p:extLst>
      <p:ext uri="{BB962C8B-B14F-4D97-AF65-F5344CB8AC3E}">
        <p14:creationId xmlns:p14="http://schemas.microsoft.com/office/powerpoint/2010/main" val="12905806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5A5A95A-3F10-DEC7-B62A-9A3FE456D7B1}"/>
              </a:ext>
            </a:extLst>
          </p:cNvPr>
          <p:cNvSpPr>
            <a:spLocks noGrp="1"/>
          </p:cNvSpPr>
          <p:nvPr>
            <p:ph type="title"/>
          </p:nvPr>
        </p:nvSpPr>
        <p:spPr/>
        <p:txBody>
          <a:bodyPr/>
          <a:lstStyle/>
          <a:p>
            <a:r>
              <a:rPr lang="es-ES"/>
              <a:t>Haga clic para modificar el estilo de título del patrón</a:t>
            </a:r>
            <a:endParaRPr lang="es-PE"/>
          </a:p>
        </p:txBody>
      </p:sp>
      <p:sp>
        <p:nvSpPr>
          <p:cNvPr id="3" name="Marcador de contenido 2">
            <a:extLst>
              <a:ext uri="{FF2B5EF4-FFF2-40B4-BE49-F238E27FC236}">
                <a16:creationId xmlns:a16="http://schemas.microsoft.com/office/drawing/2014/main" id="{67A5411F-7E83-8B18-DC5F-74AB97EF320F}"/>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4" name="Marcador de contenido 3">
            <a:extLst>
              <a:ext uri="{FF2B5EF4-FFF2-40B4-BE49-F238E27FC236}">
                <a16:creationId xmlns:a16="http://schemas.microsoft.com/office/drawing/2014/main" id="{A94B98E9-429E-0054-6CBE-AEC74522488A}"/>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5" name="Marcador de fecha 4">
            <a:extLst>
              <a:ext uri="{FF2B5EF4-FFF2-40B4-BE49-F238E27FC236}">
                <a16:creationId xmlns:a16="http://schemas.microsoft.com/office/drawing/2014/main" id="{B0649ACB-A93C-31E0-0441-ED21EA178B09}"/>
              </a:ext>
            </a:extLst>
          </p:cNvPr>
          <p:cNvSpPr>
            <a:spLocks noGrp="1"/>
          </p:cNvSpPr>
          <p:nvPr>
            <p:ph type="dt" sz="half" idx="10"/>
          </p:nvPr>
        </p:nvSpPr>
        <p:spPr/>
        <p:txBody>
          <a:bodyPr/>
          <a:lstStyle/>
          <a:p>
            <a:fld id="{42AACCF2-1E35-4F39-8EE0-3936528976F1}" type="datetime1">
              <a:rPr lang="es-PE" smtClean="0"/>
              <a:t>17/06/2025</a:t>
            </a:fld>
            <a:endParaRPr lang="es-PE" dirty="0"/>
          </a:p>
        </p:txBody>
      </p:sp>
      <p:sp>
        <p:nvSpPr>
          <p:cNvPr id="6" name="Marcador de pie de página 5">
            <a:extLst>
              <a:ext uri="{FF2B5EF4-FFF2-40B4-BE49-F238E27FC236}">
                <a16:creationId xmlns:a16="http://schemas.microsoft.com/office/drawing/2014/main" id="{EAAB3330-C3B0-A210-DCDB-2BA29DCD802B}"/>
              </a:ext>
            </a:extLst>
          </p:cNvPr>
          <p:cNvSpPr>
            <a:spLocks noGrp="1"/>
          </p:cNvSpPr>
          <p:nvPr>
            <p:ph type="ftr" sz="quarter" idx="11"/>
          </p:nvPr>
        </p:nvSpPr>
        <p:spPr/>
        <p:txBody>
          <a:bodyPr/>
          <a:lstStyle/>
          <a:p>
            <a:r>
              <a:rPr lang="es-MX"/>
              <a:t>Efecto de la luz en la germinación de trigo (Triticum aestivum L.): un enfoque experimental</a:t>
            </a:r>
            <a:endParaRPr lang="es-PE" dirty="0"/>
          </a:p>
        </p:txBody>
      </p:sp>
      <p:sp>
        <p:nvSpPr>
          <p:cNvPr id="7" name="Marcador de número de diapositiva 6">
            <a:extLst>
              <a:ext uri="{FF2B5EF4-FFF2-40B4-BE49-F238E27FC236}">
                <a16:creationId xmlns:a16="http://schemas.microsoft.com/office/drawing/2014/main" id="{676478F7-404F-9243-1B85-D30172DA3354}"/>
              </a:ext>
            </a:extLst>
          </p:cNvPr>
          <p:cNvSpPr>
            <a:spLocks noGrp="1"/>
          </p:cNvSpPr>
          <p:nvPr>
            <p:ph type="sldNum" sz="quarter" idx="12"/>
          </p:nvPr>
        </p:nvSpPr>
        <p:spPr/>
        <p:txBody>
          <a:bodyPr/>
          <a:lstStyle/>
          <a:p>
            <a:fld id="{87D75D39-ABF2-421A-A49D-D1890B74CF6F}" type="slidenum">
              <a:rPr lang="es-PE" smtClean="0"/>
              <a:t>‹Nº›</a:t>
            </a:fld>
            <a:endParaRPr lang="es-PE" dirty="0"/>
          </a:p>
        </p:txBody>
      </p:sp>
    </p:spTree>
    <p:extLst>
      <p:ext uri="{BB962C8B-B14F-4D97-AF65-F5344CB8AC3E}">
        <p14:creationId xmlns:p14="http://schemas.microsoft.com/office/powerpoint/2010/main" val="42162856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F0F5706-040E-1433-5565-36BF59E24B31}"/>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PE"/>
          </a:p>
        </p:txBody>
      </p:sp>
      <p:sp>
        <p:nvSpPr>
          <p:cNvPr id="3" name="Marcador de texto 2">
            <a:extLst>
              <a:ext uri="{FF2B5EF4-FFF2-40B4-BE49-F238E27FC236}">
                <a16:creationId xmlns:a16="http://schemas.microsoft.com/office/drawing/2014/main" id="{EB21486A-E121-0110-B176-9DA82493427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7A0C0053-ED3B-839A-BAFF-FC33682EB5B3}"/>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5" name="Marcador de texto 4">
            <a:extLst>
              <a:ext uri="{FF2B5EF4-FFF2-40B4-BE49-F238E27FC236}">
                <a16:creationId xmlns:a16="http://schemas.microsoft.com/office/drawing/2014/main" id="{EC89E53B-ACE7-1ADC-8A06-1A4CF9334EC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AD91B2A4-973E-C951-71E2-37FD6A35AFA8}"/>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7" name="Marcador de fecha 6">
            <a:extLst>
              <a:ext uri="{FF2B5EF4-FFF2-40B4-BE49-F238E27FC236}">
                <a16:creationId xmlns:a16="http://schemas.microsoft.com/office/drawing/2014/main" id="{7964475C-EC9A-AFD5-E401-773B9D12E108}"/>
              </a:ext>
            </a:extLst>
          </p:cNvPr>
          <p:cNvSpPr>
            <a:spLocks noGrp="1"/>
          </p:cNvSpPr>
          <p:nvPr>
            <p:ph type="dt" sz="half" idx="10"/>
          </p:nvPr>
        </p:nvSpPr>
        <p:spPr/>
        <p:txBody>
          <a:bodyPr/>
          <a:lstStyle/>
          <a:p>
            <a:fld id="{6402744F-D552-41AA-B163-920BB6D99505}" type="datetime1">
              <a:rPr lang="es-PE" smtClean="0"/>
              <a:t>17/06/2025</a:t>
            </a:fld>
            <a:endParaRPr lang="es-PE" dirty="0"/>
          </a:p>
        </p:txBody>
      </p:sp>
      <p:sp>
        <p:nvSpPr>
          <p:cNvPr id="8" name="Marcador de pie de página 7">
            <a:extLst>
              <a:ext uri="{FF2B5EF4-FFF2-40B4-BE49-F238E27FC236}">
                <a16:creationId xmlns:a16="http://schemas.microsoft.com/office/drawing/2014/main" id="{EA3D636E-BCC0-A340-D9E9-23939F3301C5}"/>
              </a:ext>
            </a:extLst>
          </p:cNvPr>
          <p:cNvSpPr>
            <a:spLocks noGrp="1"/>
          </p:cNvSpPr>
          <p:nvPr>
            <p:ph type="ftr" sz="quarter" idx="11"/>
          </p:nvPr>
        </p:nvSpPr>
        <p:spPr/>
        <p:txBody>
          <a:bodyPr/>
          <a:lstStyle/>
          <a:p>
            <a:r>
              <a:rPr lang="es-MX"/>
              <a:t>Efecto de la luz en la germinación de trigo (Triticum aestivum L.): un enfoque experimental</a:t>
            </a:r>
            <a:endParaRPr lang="es-PE" dirty="0"/>
          </a:p>
        </p:txBody>
      </p:sp>
      <p:sp>
        <p:nvSpPr>
          <p:cNvPr id="9" name="Marcador de número de diapositiva 8">
            <a:extLst>
              <a:ext uri="{FF2B5EF4-FFF2-40B4-BE49-F238E27FC236}">
                <a16:creationId xmlns:a16="http://schemas.microsoft.com/office/drawing/2014/main" id="{8369B607-C5FB-B13F-9A37-3829BD2FC7E8}"/>
              </a:ext>
            </a:extLst>
          </p:cNvPr>
          <p:cNvSpPr>
            <a:spLocks noGrp="1"/>
          </p:cNvSpPr>
          <p:nvPr>
            <p:ph type="sldNum" sz="quarter" idx="12"/>
          </p:nvPr>
        </p:nvSpPr>
        <p:spPr/>
        <p:txBody>
          <a:bodyPr/>
          <a:lstStyle/>
          <a:p>
            <a:fld id="{87D75D39-ABF2-421A-A49D-D1890B74CF6F}" type="slidenum">
              <a:rPr lang="es-PE" smtClean="0"/>
              <a:t>‹Nº›</a:t>
            </a:fld>
            <a:endParaRPr lang="es-PE" dirty="0"/>
          </a:p>
        </p:txBody>
      </p:sp>
    </p:spTree>
    <p:extLst>
      <p:ext uri="{BB962C8B-B14F-4D97-AF65-F5344CB8AC3E}">
        <p14:creationId xmlns:p14="http://schemas.microsoft.com/office/powerpoint/2010/main" val="4128221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782BE5D-752E-14BE-56F9-39425A21A40B}"/>
              </a:ext>
            </a:extLst>
          </p:cNvPr>
          <p:cNvSpPr>
            <a:spLocks noGrp="1"/>
          </p:cNvSpPr>
          <p:nvPr>
            <p:ph type="title"/>
          </p:nvPr>
        </p:nvSpPr>
        <p:spPr/>
        <p:txBody>
          <a:bodyPr/>
          <a:lstStyle/>
          <a:p>
            <a:r>
              <a:rPr lang="es-ES"/>
              <a:t>Haga clic para modificar el estilo de título del patrón</a:t>
            </a:r>
            <a:endParaRPr lang="es-PE"/>
          </a:p>
        </p:txBody>
      </p:sp>
      <p:sp>
        <p:nvSpPr>
          <p:cNvPr id="3" name="Marcador de fecha 2">
            <a:extLst>
              <a:ext uri="{FF2B5EF4-FFF2-40B4-BE49-F238E27FC236}">
                <a16:creationId xmlns:a16="http://schemas.microsoft.com/office/drawing/2014/main" id="{4C2B4364-B0C2-3E87-E04F-DDCF6D96A64E}"/>
              </a:ext>
            </a:extLst>
          </p:cNvPr>
          <p:cNvSpPr>
            <a:spLocks noGrp="1"/>
          </p:cNvSpPr>
          <p:nvPr>
            <p:ph type="dt" sz="half" idx="10"/>
          </p:nvPr>
        </p:nvSpPr>
        <p:spPr/>
        <p:txBody>
          <a:bodyPr/>
          <a:lstStyle/>
          <a:p>
            <a:fld id="{376EA9BA-96DB-42E3-91EA-C457DF522684}" type="datetime1">
              <a:rPr lang="es-PE" smtClean="0"/>
              <a:t>17/06/2025</a:t>
            </a:fld>
            <a:endParaRPr lang="es-PE" dirty="0"/>
          </a:p>
        </p:txBody>
      </p:sp>
      <p:sp>
        <p:nvSpPr>
          <p:cNvPr id="4" name="Marcador de pie de página 3">
            <a:extLst>
              <a:ext uri="{FF2B5EF4-FFF2-40B4-BE49-F238E27FC236}">
                <a16:creationId xmlns:a16="http://schemas.microsoft.com/office/drawing/2014/main" id="{3CF611AA-F6D5-2CC3-5685-96F704DFB9A9}"/>
              </a:ext>
            </a:extLst>
          </p:cNvPr>
          <p:cNvSpPr>
            <a:spLocks noGrp="1"/>
          </p:cNvSpPr>
          <p:nvPr>
            <p:ph type="ftr" sz="quarter" idx="11"/>
          </p:nvPr>
        </p:nvSpPr>
        <p:spPr/>
        <p:txBody>
          <a:bodyPr/>
          <a:lstStyle/>
          <a:p>
            <a:r>
              <a:rPr lang="es-MX"/>
              <a:t>Efecto de la luz en la germinación de trigo (Triticum aestivum L.): un enfoque experimental</a:t>
            </a:r>
            <a:endParaRPr lang="es-PE" dirty="0"/>
          </a:p>
        </p:txBody>
      </p:sp>
      <p:sp>
        <p:nvSpPr>
          <p:cNvPr id="5" name="Marcador de número de diapositiva 4">
            <a:extLst>
              <a:ext uri="{FF2B5EF4-FFF2-40B4-BE49-F238E27FC236}">
                <a16:creationId xmlns:a16="http://schemas.microsoft.com/office/drawing/2014/main" id="{2B239136-DD75-5332-6CDD-ABE9EFDF4A00}"/>
              </a:ext>
            </a:extLst>
          </p:cNvPr>
          <p:cNvSpPr>
            <a:spLocks noGrp="1"/>
          </p:cNvSpPr>
          <p:nvPr>
            <p:ph type="sldNum" sz="quarter" idx="12"/>
          </p:nvPr>
        </p:nvSpPr>
        <p:spPr/>
        <p:txBody>
          <a:bodyPr/>
          <a:lstStyle/>
          <a:p>
            <a:fld id="{87D75D39-ABF2-421A-A49D-D1890B74CF6F}" type="slidenum">
              <a:rPr lang="es-PE" smtClean="0"/>
              <a:t>‹Nº›</a:t>
            </a:fld>
            <a:endParaRPr lang="es-PE" dirty="0"/>
          </a:p>
        </p:txBody>
      </p:sp>
    </p:spTree>
    <p:extLst>
      <p:ext uri="{BB962C8B-B14F-4D97-AF65-F5344CB8AC3E}">
        <p14:creationId xmlns:p14="http://schemas.microsoft.com/office/powerpoint/2010/main" val="17109768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619A9F32-52FD-9254-6846-AF679628B7AA}"/>
              </a:ext>
            </a:extLst>
          </p:cNvPr>
          <p:cNvSpPr>
            <a:spLocks noGrp="1"/>
          </p:cNvSpPr>
          <p:nvPr>
            <p:ph type="dt" sz="half" idx="10"/>
          </p:nvPr>
        </p:nvSpPr>
        <p:spPr/>
        <p:txBody>
          <a:bodyPr/>
          <a:lstStyle/>
          <a:p>
            <a:fld id="{88EBD221-6DDE-477F-B759-04BC5B072B88}" type="datetime1">
              <a:rPr lang="es-PE" smtClean="0"/>
              <a:t>17/06/2025</a:t>
            </a:fld>
            <a:endParaRPr lang="es-PE" dirty="0"/>
          </a:p>
        </p:txBody>
      </p:sp>
      <p:sp>
        <p:nvSpPr>
          <p:cNvPr id="3" name="Marcador de pie de página 2">
            <a:extLst>
              <a:ext uri="{FF2B5EF4-FFF2-40B4-BE49-F238E27FC236}">
                <a16:creationId xmlns:a16="http://schemas.microsoft.com/office/drawing/2014/main" id="{A4D5BDD5-779C-323E-F5B0-73885CCD3ADA}"/>
              </a:ext>
            </a:extLst>
          </p:cNvPr>
          <p:cNvSpPr>
            <a:spLocks noGrp="1"/>
          </p:cNvSpPr>
          <p:nvPr>
            <p:ph type="ftr" sz="quarter" idx="11"/>
          </p:nvPr>
        </p:nvSpPr>
        <p:spPr/>
        <p:txBody>
          <a:bodyPr/>
          <a:lstStyle/>
          <a:p>
            <a:r>
              <a:rPr lang="es-MX"/>
              <a:t>Efecto de la luz en la germinación de trigo (Triticum aestivum L.): un enfoque experimental</a:t>
            </a:r>
            <a:endParaRPr lang="es-PE" dirty="0"/>
          </a:p>
        </p:txBody>
      </p:sp>
      <p:sp>
        <p:nvSpPr>
          <p:cNvPr id="4" name="Marcador de número de diapositiva 3">
            <a:extLst>
              <a:ext uri="{FF2B5EF4-FFF2-40B4-BE49-F238E27FC236}">
                <a16:creationId xmlns:a16="http://schemas.microsoft.com/office/drawing/2014/main" id="{001F2A82-4EEA-868A-6205-2A997723D189}"/>
              </a:ext>
            </a:extLst>
          </p:cNvPr>
          <p:cNvSpPr>
            <a:spLocks noGrp="1"/>
          </p:cNvSpPr>
          <p:nvPr>
            <p:ph type="sldNum" sz="quarter" idx="12"/>
          </p:nvPr>
        </p:nvSpPr>
        <p:spPr/>
        <p:txBody>
          <a:bodyPr/>
          <a:lstStyle/>
          <a:p>
            <a:fld id="{87D75D39-ABF2-421A-A49D-D1890B74CF6F}" type="slidenum">
              <a:rPr lang="es-PE" smtClean="0"/>
              <a:t>‹Nº›</a:t>
            </a:fld>
            <a:endParaRPr lang="es-PE" dirty="0"/>
          </a:p>
        </p:txBody>
      </p:sp>
    </p:spTree>
    <p:extLst>
      <p:ext uri="{BB962C8B-B14F-4D97-AF65-F5344CB8AC3E}">
        <p14:creationId xmlns:p14="http://schemas.microsoft.com/office/powerpoint/2010/main" val="34500912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BAFE1D6-7750-18DB-AB82-B2EE1B493F6E}"/>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PE"/>
          </a:p>
        </p:txBody>
      </p:sp>
      <p:sp>
        <p:nvSpPr>
          <p:cNvPr id="3" name="Marcador de contenido 2">
            <a:extLst>
              <a:ext uri="{FF2B5EF4-FFF2-40B4-BE49-F238E27FC236}">
                <a16:creationId xmlns:a16="http://schemas.microsoft.com/office/drawing/2014/main" id="{EACE87E8-0C1D-8D56-85A5-3FC8C746FEA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4" name="Marcador de texto 3">
            <a:extLst>
              <a:ext uri="{FF2B5EF4-FFF2-40B4-BE49-F238E27FC236}">
                <a16:creationId xmlns:a16="http://schemas.microsoft.com/office/drawing/2014/main" id="{6C6491F7-69C2-7020-0959-0A6912FCC38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4DD53D32-ADE4-766F-1871-469543633B62}"/>
              </a:ext>
            </a:extLst>
          </p:cNvPr>
          <p:cNvSpPr>
            <a:spLocks noGrp="1"/>
          </p:cNvSpPr>
          <p:nvPr>
            <p:ph type="dt" sz="half" idx="10"/>
          </p:nvPr>
        </p:nvSpPr>
        <p:spPr/>
        <p:txBody>
          <a:bodyPr/>
          <a:lstStyle/>
          <a:p>
            <a:fld id="{024F45DF-3B3F-4C36-9427-E96F7DE135D6}" type="datetime1">
              <a:rPr lang="es-PE" smtClean="0"/>
              <a:t>17/06/2025</a:t>
            </a:fld>
            <a:endParaRPr lang="es-PE" dirty="0"/>
          </a:p>
        </p:txBody>
      </p:sp>
      <p:sp>
        <p:nvSpPr>
          <p:cNvPr id="6" name="Marcador de pie de página 5">
            <a:extLst>
              <a:ext uri="{FF2B5EF4-FFF2-40B4-BE49-F238E27FC236}">
                <a16:creationId xmlns:a16="http://schemas.microsoft.com/office/drawing/2014/main" id="{C2C9E059-5E69-88BA-B2AB-B1C4ED27737C}"/>
              </a:ext>
            </a:extLst>
          </p:cNvPr>
          <p:cNvSpPr>
            <a:spLocks noGrp="1"/>
          </p:cNvSpPr>
          <p:nvPr>
            <p:ph type="ftr" sz="quarter" idx="11"/>
          </p:nvPr>
        </p:nvSpPr>
        <p:spPr/>
        <p:txBody>
          <a:bodyPr/>
          <a:lstStyle/>
          <a:p>
            <a:r>
              <a:rPr lang="es-MX"/>
              <a:t>Efecto de la luz en la germinación de trigo (Triticum aestivum L.): un enfoque experimental</a:t>
            </a:r>
            <a:endParaRPr lang="es-PE" dirty="0"/>
          </a:p>
        </p:txBody>
      </p:sp>
      <p:sp>
        <p:nvSpPr>
          <p:cNvPr id="7" name="Marcador de número de diapositiva 6">
            <a:extLst>
              <a:ext uri="{FF2B5EF4-FFF2-40B4-BE49-F238E27FC236}">
                <a16:creationId xmlns:a16="http://schemas.microsoft.com/office/drawing/2014/main" id="{E3B259FA-31BD-2269-544C-0EB5451F7B09}"/>
              </a:ext>
            </a:extLst>
          </p:cNvPr>
          <p:cNvSpPr>
            <a:spLocks noGrp="1"/>
          </p:cNvSpPr>
          <p:nvPr>
            <p:ph type="sldNum" sz="quarter" idx="12"/>
          </p:nvPr>
        </p:nvSpPr>
        <p:spPr/>
        <p:txBody>
          <a:bodyPr/>
          <a:lstStyle/>
          <a:p>
            <a:fld id="{87D75D39-ABF2-421A-A49D-D1890B74CF6F}" type="slidenum">
              <a:rPr lang="es-PE" smtClean="0"/>
              <a:t>‹Nº›</a:t>
            </a:fld>
            <a:endParaRPr lang="es-PE" dirty="0"/>
          </a:p>
        </p:txBody>
      </p:sp>
    </p:spTree>
    <p:extLst>
      <p:ext uri="{BB962C8B-B14F-4D97-AF65-F5344CB8AC3E}">
        <p14:creationId xmlns:p14="http://schemas.microsoft.com/office/powerpoint/2010/main" val="25394605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F36E21-1430-2172-E2BF-9DCC9EC183D5}"/>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PE"/>
          </a:p>
        </p:txBody>
      </p:sp>
      <p:sp>
        <p:nvSpPr>
          <p:cNvPr id="3" name="Marcador de posición de imagen 2">
            <a:extLst>
              <a:ext uri="{FF2B5EF4-FFF2-40B4-BE49-F238E27FC236}">
                <a16:creationId xmlns:a16="http://schemas.microsoft.com/office/drawing/2014/main" id="{264C837C-1471-7D4F-A865-C812F82B37E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PE"/>
          </a:p>
        </p:txBody>
      </p:sp>
      <p:sp>
        <p:nvSpPr>
          <p:cNvPr id="4" name="Marcador de texto 3">
            <a:extLst>
              <a:ext uri="{FF2B5EF4-FFF2-40B4-BE49-F238E27FC236}">
                <a16:creationId xmlns:a16="http://schemas.microsoft.com/office/drawing/2014/main" id="{42A3E8F5-47D1-3CB2-9B12-495D0D195F0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5AFE1362-DAB1-73B8-21AD-C8EE605C7DC9}"/>
              </a:ext>
            </a:extLst>
          </p:cNvPr>
          <p:cNvSpPr>
            <a:spLocks noGrp="1"/>
          </p:cNvSpPr>
          <p:nvPr>
            <p:ph type="dt" sz="half" idx="10"/>
          </p:nvPr>
        </p:nvSpPr>
        <p:spPr/>
        <p:txBody>
          <a:bodyPr/>
          <a:lstStyle/>
          <a:p>
            <a:fld id="{0AACC599-2CBD-4A2A-B5F2-070C711C44DE}" type="datetime1">
              <a:rPr lang="es-PE" smtClean="0"/>
              <a:t>17/06/2025</a:t>
            </a:fld>
            <a:endParaRPr lang="es-PE" dirty="0"/>
          </a:p>
        </p:txBody>
      </p:sp>
      <p:sp>
        <p:nvSpPr>
          <p:cNvPr id="6" name="Marcador de pie de página 5">
            <a:extLst>
              <a:ext uri="{FF2B5EF4-FFF2-40B4-BE49-F238E27FC236}">
                <a16:creationId xmlns:a16="http://schemas.microsoft.com/office/drawing/2014/main" id="{CA5A1FDB-690B-2456-8FFE-936E5BDEB61D}"/>
              </a:ext>
            </a:extLst>
          </p:cNvPr>
          <p:cNvSpPr>
            <a:spLocks noGrp="1"/>
          </p:cNvSpPr>
          <p:nvPr>
            <p:ph type="ftr" sz="quarter" idx="11"/>
          </p:nvPr>
        </p:nvSpPr>
        <p:spPr/>
        <p:txBody>
          <a:bodyPr/>
          <a:lstStyle/>
          <a:p>
            <a:r>
              <a:rPr lang="es-MX"/>
              <a:t>Efecto de la luz en la germinación de trigo (Triticum aestivum L.): un enfoque experimental</a:t>
            </a:r>
            <a:endParaRPr lang="es-PE" dirty="0"/>
          </a:p>
        </p:txBody>
      </p:sp>
      <p:sp>
        <p:nvSpPr>
          <p:cNvPr id="7" name="Marcador de número de diapositiva 6">
            <a:extLst>
              <a:ext uri="{FF2B5EF4-FFF2-40B4-BE49-F238E27FC236}">
                <a16:creationId xmlns:a16="http://schemas.microsoft.com/office/drawing/2014/main" id="{26EFA636-3E2F-D06F-E6DB-44A8F08C8A22}"/>
              </a:ext>
            </a:extLst>
          </p:cNvPr>
          <p:cNvSpPr>
            <a:spLocks noGrp="1"/>
          </p:cNvSpPr>
          <p:nvPr>
            <p:ph type="sldNum" sz="quarter" idx="12"/>
          </p:nvPr>
        </p:nvSpPr>
        <p:spPr/>
        <p:txBody>
          <a:bodyPr/>
          <a:lstStyle/>
          <a:p>
            <a:fld id="{87D75D39-ABF2-421A-A49D-D1890B74CF6F}" type="slidenum">
              <a:rPr lang="es-PE" smtClean="0"/>
              <a:t>‹Nº›</a:t>
            </a:fld>
            <a:endParaRPr lang="es-PE" dirty="0"/>
          </a:p>
        </p:txBody>
      </p:sp>
    </p:spTree>
    <p:extLst>
      <p:ext uri="{BB962C8B-B14F-4D97-AF65-F5344CB8AC3E}">
        <p14:creationId xmlns:p14="http://schemas.microsoft.com/office/powerpoint/2010/main" val="5665779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13933CE5-F763-71E3-EF64-AF5F951F37A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PE"/>
          </a:p>
        </p:txBody>
      </p:sp>
      <p:sp>
        <p:nvSpPr>
          <p:cNvPr id="3" name="Marcador de texto 2">
            <a:extLst>
              <a:ext uri="{FF2B5EF4-FFF2-40B4-BE49-F238E27FC236}">
                <a16:creationId xmlns:a16="http://schemas.microsoft.com/office/drawing/2014/main" id="{C600A4E3-6103-C925-84BA-0AC08D03D70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4" name="Marcador de fecha 3">
            <a:extLst>
              <a:ext uri="{FF2B5EF4-FFF2-40B4-BE49-F238E27FC236}">
                <a16:creationId xmlns:a16="http://schemas.microsoft.com/office/drawing/2014/main" id="{628225AE-88CD-6F3D-1F89-101F59C9104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5367591-BF26-45EA-B453-FB9E2C4CD4E1}" type="datetime1">
              <a:rPr lang="es-PE" smtClean="0"/>
              <a:t>17/06/2025</a:t>
            </a:fld>
            <a:endParaRPr lang="es-PE" dirty="0"/>
          </a:p>
        </p:txBody>
      </p:sp>
      <p:sp>
        <p:nvSpPr>
          <p:cNvPr id="5" name="Marcador de pie de página 4">
            <a:extLst>
              <a:ext uri="{FF2B5EF4-FFF2-40B4-BE49-F238E27FC236}">
                <a16:creationId xmlns:a16="http://schemas.microsoft.com/office/drawing/2014/main" id="{5C0E5592-10AE-9971-34B1-AD2EF35F120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s-MX"/>
              <a:t>Efecto de la luz en la germinación de trigo (Triticum aestivum L.): un enfoque experimental</a:t>
            </a:r>
            <a:endParaRPr lang="es-PE" dirty="0"/>
          </a:p>
        </p:txBody>
      </p:sp>
      <p:sp>
        <p:nvSpPr>
          <p:cNvPr id="6" name="Marcador de número de diapositiva 5">
            <a:extLst>
              <a:ext uri="{FF2B5EF4-FFF2-40B4-BE49-F238E27FC236}">
                <a16:creationId xmlns:a16="http://schemas.microsoft.com/office/drawing/2014/main" id="{99DE25A2-EAC5-8CDE-B627-4E6C5EE42DA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7D75D39-ABF2-421A-A49D-D1890B74CF6F}" type="slidenum">
              <a:rPr lang="es-PE" smtClean="0"/>
              <a:t>‹Nº›</a:t>
            </a:fld>
            <a:endParaRPr lang="es-PE" dirty="0"/>
          </a:p>
        </p:txBody>
      </p:sp>
    </p:spTree>
    <p:extLst>
      <p:ext uri="{BB962C8B-B14F-4D97-AF65-F5344CB8AC3E}">
        <p14:creationId xmlns:p14="http://schemas.microsoft.com/office/powerpoint/2010/main" val="1843946842"/>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P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image" Target="../media/image1.jpg"/><Relationship Id="rId1" Type="http://schemas.openxmlformats.org/officeDocument/2006/relationships/slideLayout" Target="../slideLayouts/slideLayout7.xml"/><Relationship Id="rId6" Type="http://schemas.openxmlformats.org/officeDocument/2006/relationships/hyperlink" Target="mailto:7620984821@untrm.edu.pe2" TargetMode="External"/><Relationship Id="rId5" Type="http://schemas.openxmlformats.org/officeDocument/2006/relationships/image" Target="../media/image4.png"/><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3.jpeg"/><Relationship Id="rId1" Type="http://schemas.openxmlformats.org/officeDocument/2006/relationships/slideLayout" Target="../slideLayouts/slideLayout1.xml"/><Relationship Id="rId4" Type="http://schemas.openxmlformats.org/officeDocument/2006/relationships/image" Target="../media/image12.jpeg"/></Relationships>
</file>

<file path=ppt/slides/_rels/slide1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3.jpeg"/><Relationship Id="rId1" Type="http://schemas.openxmlformats.org/officeDocument/2006/relationships/slideLayout" Target="../slideLayouts/slideLayout1.xml"/><Relationship Id="rId4" Type="http://schemas.openxmlformats.org/officeDocument/2006/relationships/image" Target="../media/image14.jpeg"/></Relationships>
</file>

<file path=ppt/slides/_rels/slide17.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5.png"/><Relationship Id="rId2" Type="http://schemas.openxmlformats.org/officeDocument/2006/relationships/image" Target="../media/image1.jpg"/><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2.png"/><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AF107D8C-00FC-75C9-522D-2D3C9CDBD03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1637809"/>
            <a:ext cx="12204357" cy="2937476"/>
          </a:xfrm>
          <a:prstGeom prst="rect">
            <a:avLst/>
          </a:prstGeom>
        </p:spPr>
      </p:pic>
      <p:sp>
        <p:nvSpPr>
          <p:cNvPr id="3" name="Título 1">
            <a:extLst>
              <a:ext uri="{FF2B5EF4-FFF2-40B4-BE49-F238E27FC236}">
                <a16:creationId xmlns:a16="http://schemas.microsoft.com/office/drawing/2014/main" id="{645553E1-30F3-EF6D-2129-35B0D4B95C58}"/>
              </a:ext>
            </a:extLst>
          </p:cNvPr>
          <p:cNvSpPr txBox="1">
            <a:spLocks/>
          </p:cNvSpPr>
          <p:nvPr/>
        </p:nvSpPr>
        <p:spPr>
          <a:xfrm>
            <a:off x="726177" y="2063465"/>
            <a:ext cx="10942845" cy="75352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MX" sz="2800" b="1" dirty="0">
                <a:ln w="0"/>
                <a:solidFill>
                  <a:schemeClr val="bg1"/>
                </a:solidFill>
                <a:effectLst>
                  <a:outerShdw blurRad="38100" dist="19050" dir="2700000" algn="tl" rotWithShape="0">
                    <a:schemeClr val="dk1">
                      <a:alpha val="40000"/>
                    </a:schemeClr>
                  </a:outerShdw>
                </a:effectLst>
                <a:latin typeface="Georgia" panose="02040502050405020303" pitchFamily="18" charset="0"/>
              </a:rPr>
              <a:t>BIPROSPECCIÓN DE RIZOBACTERIAS SOLUBILIZADORAS DE FOSFORO Y SU POTENCIAL USO EN LA PRODUCCIÓN DE </a:t>
            </a:r>
            <a:r>
              <a:rPr lang="es-MX" sz="2800" b="1" i="1" dirty="0" err="1">
                <a:ln w="0"/>
                <a:solidFill>
                  <a:schemeClr val="bg1"/>
                </a:solidFill>
                <a:effectLst>
                  <a:outerShdw blurRad="38100" dist="19050" dir="2700000" algn="tl" rotWithShape="0">
                    <a:schemeClr val="dk1">
                      <a:alpha val="40000"/>
                    </a:schemeClr>
                  </a:outerShdw>
                </a:effectLst>
                <a:latin typeface="Georgia" panose="02040502050405020303" pitchFamily="18" charset="0"/>
              </a:rPr>
              <a:t>Coffea</a:t>
            </a:r>
            <a:r>
              <a:rPr lang="es-MX" sz="2800" b="1" i="1" dirty="0">
                <a:ln w="0"/>
                <a:solidFill>
                  <a:schemeClr val="bg1"/>
                </a:solidFill>
                <a:effectLst>
                  <a:outerShdw blurRad="38100" dist="19050" dir="2700000" algn="tl" rotWithShape="0">
                    <a:schemeClr val="dk1">
                      <a:alpha val="40000"/>
                    </a:schemeClr>
                  </a:outerShdw>
                </a:effectLst>
                <a:latin typeface="Georgia" panose="02040502050405020303" pitchFamily="18" charset="0"/>
              </a:rPr>
              <a:t> </a:t>
            </a:r>
            <a:r>
              <a:rPr lang="es-MX" sz="2800" b="1" i="1" dirty="0" err="1">
                <a:ln w="0"/>
                <a:solidFill>
                  <a:schemeClr val="bg1"/>
                </a:solidFill>
                <a:effectLst>
                  <a:outerShdw blurRad="38100" dist="19050" dir="2700000" algn="tl" rotWithShape="0">
                    <a:schemeClr val="dk1">
                      <a:alpha val="40000"/>
                    </a:schemeClr>
                  </a:outerShdw>
                </a:effectLst>
                <a:latin typeface="Georgia" panose="02040502050405020303" pitchFamily="18" charset="0"/>
              </a:rPr>
              <a:t>arabica</a:t>
            </a:r>
            <a:r>
              <a:rPr lang="es-MX" sz="2800" b="1" i="1" dirty="0">
                <a:ln w="0"/>
                <a:solidFill>
                  <a:schemeClr val="bg1"/>
                </a:solidFill>
                <a:effectLst>
                  <a:outerShdw blurRad="38100" dist="19050" dir="2700000" algn="tl" rotWithShape="0">
                    <a:schemeClr val="dk1">
                      <a:alpha val="40000"/>
                    </a:schemeClr>
                  </a:outerShdw>
                </a:effectLst>
                <a:latin typeface="Georgia" panose="02040502050405020303" pitchFamily="18" charset="0"/>
              </a:rPr>
              <a:t> </a:t>
            </a:r>
            <a:r>
              <a:rPr lang="es-MX" sz="2800" b="1" dirty="0">
                <a:ln w="0"/>
                <a:solidFill>
                  <a:schemeClr val="bg1"/>
                </a:solidFill>
                <a:effectLst>
                  <a:outerShdw blurRad="38100" dist="19050" dir="2700000" algn="tl" rotWithShape="0">
                    <a:schemeClr val="dk1">
                      <a:alpha val="40000"/>
                    </a:schemeClr>
                  </a:outerShdw>
                </a:effectLst>
                <a:latin typeface="Georgia" panose="02040502050405020303" pitchFamily="18" charset="0"/>
              </a:rPr>
              <a:t>L.</a:t>
            </a:r>
            <a:endParaRPr lang="es-PE" sz="2800" b="1" dirty="0">
              <a:ln w="0"/>
              <a:solidFill>
                <a:schemeClr val="bg1"/>
              </a:solidFill>
              <a:effectLst>
                <a:outerShdw blurRad="38100" dist="19050" dir="2700000" algn="tl" rotWithShape="0">
                  <a:schemeClr val="dk1">
                    <a:alpha val="40000"/>
                  </a:schemeClr>
                </a:outerShdw>
              </a:effectLst>
              <a:latin typeface="Georgia" panose="02040502050405020303" pitchFamily="18" charset="0"/>
            </a:endParaRPr>
          </a:p>
        </p:txBody>
      </p:sp>
      <p:pic>
        <p:nvPicPr>
          <p:cNvPr id="4" name="Picture 2" descr="Logotipo - UNTRM">
            <a:extLst>
              <a:ext uri="{FF2B5EF4-FFF2-40B4-BE49-F238E27FC236}">
                <a16:creationId xmlns:a16="http://schemas.microsoft.com/office/drawing/2014/main" id="{337FACEE-9E5A-3BF7-0505-A295A86283C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9767" y="171207"/>
            <a:ext cx="3250005" cy="956805"/>
          </a:xfrm>
          <a:prstGeom prst="rect">
            <a:avLst/>
          </a:prstGeom>
          <a:noFill/>
          <a:extLst>
            <a:ext uri="{909E8E84-426E-40DD-AFC4-6F175D3DCCD1}">
              <a14:hiddenFill xmlns:a14="http://schemas.microsoft.com/office/drawing/2010/main">
                <a:solidFill>
                  <a:srgbClr val="FFFFFF"/>
                </a:solidFill>
              </a14:hiddenFill>
            </a:ext>
          </a:extLst>
        </p:spPr>
      </p:pic>
      <p:pic>
        <p:nvPicPr>
          <p:cNvPr id="6" name="Imagen 5">
            <a:extLst>
              <a:ext uri="{FF2B5EF4-FFF2-40B4-BE49-F238E27FC236}">
                <a16:creationId xmlns:a16="http://schemas.microsoft.com/office/drawing/2014/main" id="{15029641-7C49-EB72-AE63-D5398591C383}"/>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6259146"/>
            <a:ext cx="12192000" cy="431333"/>
          </a:xfrm>
          <a:prstGeom prst="rect">
            <a:avLst/>
          </a:prstGeom>
        </p:spPr>
      </p:pic>
      <p:sp>
        <p:nvSpPr>
          <p:cNvPr id="8" name="CuadroTexto 7">
            <a:extLst>
              <a:ext uri="{FF2B5EF4-FFF2-40B4-BE49-F238E27FC236}">
                <a16:creationId xmlns:a16="http://schemas.microsoft.com/office/drawing/2014/main" id="{67BDCB3F-B194-3530-0823-61A4697BC3FA}"/>
              </a:ext>
            </a:extLst>
          </p:cNvPr>
          <p:cNvSpPr txBox="1"/>
          <p:nvPr/>
        </p:nvSpPr>
        <p:spPr>
          <a:xfrm>
            <a:off x="11209745" y="5794795"/>
            <a:ext cx="677456" cy="369332"/>
          </a:xfrm>
          <a:prstGeom prst="rect">
            <a:avLst/>
          </a:prstGeom>
          <a:noFill/>
        </p:spPr>
        <p:txBody>
          <a:bodyPr wrap="square">
            <a:spAutoFit/>
          </a:bodyPr>
          <a:lstStyle/>
          <a:p>
            <a:r>
              <a:rPr lang="es-MX" sz="1800" b="1" dirty="0"/>
              <a:t>2024</a:t>
            </a:r>
            <a:endParaRPr lang="es-PE" b="1" dirty="0"/>
          </a:p>
        </p:txBody>
      </p:sp>
      <p:pic>
        <p:nvPicPr>
          <p:cNvPr id="5" name="Imagen 4">
            <a:extLst>
              <a:ext uri="{FF2B5EF4-FFF2-40B4-BE49-F238E27FC236}">
                <a16:creationId xmlns:a16="http://schemas.microsoft.com/office/drawing/2014/main" id="{4B9658F8-BE87-44EB-9AA9-DA7B7AED78BE}"/>
              </a:ext>
            </a:extLst>
          </p:cNvPr>
          <p:cNvPicPr>
            <a:picLocks noChangeAspect="1"/>
          </p:cNvPicPr>
          <p:nvPr/>
        </p:nvPicPr>
        <p:blipFill>
          <a:blip r:embed="rId5"/>
          <a:stretch>
            <a:fillRect/>
          </a:stretch>
        </p:blipFill>
        <p:spPr>
          <a:xfrm>
            <a:off x="10957727" y="132307"/>
            <a:ext cx="1109355" cy="1227565"/>
          </a:xfrm>
          <a:prstGeom prst="rect">
            <a:avLst/>
          </a:prstGeom>
        </p:spPr>
      </p:pic>
      <p:sp>
        <p:nvSpPr>
          <p:cNvPr id="18" name="Marcador de número de diapositiva 17">
            <a:extLst>
              <a:ext uri="{FF2B5EF4-FFF2-40B4-BE49-F238E27FC236}">
                <a16:creationId xmlns:a16="http://schemas.microsoft.com/office/drawing/2014/main" id="{DA43E4FC-562B-441E-93D9-B41847063272}"/>
              </a:ext>
            </a:extLst>
          </p:cNvPr>
          <p:cNvSpPr>
            <a:spLocks noGrp="1"/>
          </p:cNvSpPr>
          <p:nvPr>
            <p:ph type="sldNum" sz="quarter" idx="12"/>
          </p:nvPr>
        </p:nvSpPr>
        <p:spPr>
          <a:xfrm>
            <a:off x="9144001" y="6282172"/>
            <a:ext cx="2923082" cy="365125"/>
          </a:xfrm>
        </p:spPr>
        <p:txBody>
          <a:bodyPr/>
          <a:lstStyle/>
          <a:p>
            <a:fld id="{3EC7F81E-29E0-4D23-92E9-9A334C8D50B4}" type="slidenum">
              <a:rPr lang="es-PE" sz="1600" b="1" smtClean="0">
                <a:solidFill>
                  <a:schemeClr val="bg1"/>
                </a:solidFill>
                <a:latin typeface="Times New Roman" panose="02020603050405020304" pitchFamily="18" charset="0"/>
                <a:cs typeface="Times New Roman" panose="02020603050405020304" pitchFamily="18" charset="0"/>
              </a:rPr>
              <a:t>1</a:t>
            </a:fld>
            <a:endParaRPr lang="es-PE" sz="1600" b="1" dirty="0">
              <a:solidFill>
                <a:schemeClr val="bg1"/>
              </a:solidFill>
              <a:latin typeface="Times New Roman" panose="02020603050405020304" pitchFamily="18" charset="0"/>
              <a:cs typeface="Times New Roman" panose="02020603050405020304" pitchFamily="18" charset="0"/>
            </a:endParaRPr>
          </a:p>
        </p:txBody>
      </p:sp>
      <p:sp>
        <p:nvSpPr>
          <p:cNvPr id="19" name="Título 1">
            <a:extLst>
              <a:ext uri="{FF2B5EF4-FFF2-40B4-BE49-F238E27FC236}">
                <a16:creationId xmlns:a16="http://schemas.microsoft.com/office/drawing/2014/main" id="{4A274104-2DDF-478D-88A5-3013093AAB1E}"/>
              </a:ext>
            </a:extLst>
          </p:cNvPr>
          <p:cNvSpPr txBox="1">
            <a:spLocks/>
          </p:cNvSpPr>
          <p:nvPr/>
        </p:nvSpPr>
        <p:spPr>
          <a:xfrm>
            <a:off x="8441989" y="4956579"/>
            <a:ext cx="3510113" cy="103458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just"/>
            <a:endParaRPr lang="es-PE" sz="2000" dirty="0">
              <a:latin typeface="Times New Roman" panose="02020603050405020304" pitchFamily="18" charset="0"/>
              <a:cs typeface="Times New Roman" panose="02020603050405020304" pitchFamily="18" charset="0"/>
            </a:endParaRPr>
          </a:p>
          <a:p>
            <a:pPr algn="just"/>
            <a:r>
              <a:rPr lang="es-PE" sz="2000" dirty="0">
                <a:latin typeface="Times New Roman" panose="02020603050405020304" pitchFamily="18" charset="0"/>
                <a:cs typeface="Times New Roman" panose="02020603050405020304" pitchFamily="18" charset="0"/>
              </a:rPr>
              <a:t>Román Peña, </a:t>
            </a:r>
            <a:r>
              <a:rPr lang="es-PE" sz="2000" dirty="0" err="1">
                <a:latin typeface="Times New Roman" panose="02020603050405020304" pitchFamily="18" charset="0"/>
                <a:cs typeface="Times New Roman" panose="02020603050405020304" pitchFamily="18" charset="0"/>
              </a:rPr>
              <a:t>Lleyner</a:t>
            </a:r>
            <a:endParaRPr lang="es-PE" sz="2000" baseline="30000" dirty="0">
              <a:latin typeface="Times New Roman" panose="02020603050405020304" pitchFamily="18" charset="0"/>
              <a:cs typeface="Times New Roman" panose="02020603050405020304" pitchFamily="18" charset="0"/>
            </a:endParaRPr>
          </a:p>
        </p:txBody>
      </p:sp>
      <p:sp>
        <p:nvSpPr>
          <p:cNvPr id="20" name="CuadroTexto 18">
            <a:extLst>
              <a:ext uri="{FF2B5EF4-FFF2-40B4-BE49-F238E27FC236}">
                <a16:creationId xmlns:a16="http://schemas.microsoft.com/office/drawing/2014/main" id="{A6D32821-D76A-47CB-A043-74A51A9739B6}"/>
              </a:ext>
            </a:extLst>
          </p:cNvPr>
          <p:cNvSpPr txBox="1"/>
          <p:nvPr/>
        </p:nvSpPr>
        <p:spPr>
          <a:xfrm>
            <a:off x="241924" y="4795521"/>
            <a:ext cx="7593350" cy="1077218"/>
          </a:xfrm>
          <a:prstGeom prst="rect">
            <a:avLst/>
          </a:prstGeom>
          <a:noFill/>
        </p:spPr>
        <p:txBody>
          <a:bodyPr wrap="square">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es-MX" sz="1600" dirty="0">
                <a:latin typeface="Times New Roman" panose="02020603050405020304" pitchFamily="18" charset="0"/>
                <a:cs typeface="Times New Roman" panose="02020603050405020304" pitchFamily="18" charset="0"/>
              </a:rPr>
              <a:t>Curso de Tesis 1, Facultad de Ingeniería y ciencias agrarias, Universidad Nacional Toribio Rodríguez de Mendoza (UNTRM), Perú. </a:t>
            </a:r>
          </a:p>
          <a:p>
            <a:pPr algn="just"/>
            <a:endParaRPr lang="es-MX" sz="1600" dirty="0">
              <a:latin typeface="Times New Roman" panose="02020603050405020304" pitchFamily="18" charset="0"/>
              <a:cs typeface="Times New Roman" panose="02020603050405020304" pitchFamily="18" charset="0"/>
            </a:endParaRPr>
          </a:p>
          <a:p>
            <a:pPr algn="just"/>
            <a:r>
              <a:rPr lang="es-MX" sz="1600" dirty="0">
                <a:latin typeface="Times New Roman" panose="02020603050405020304" pitchFamily="18" charset="0"/>
                <a:cs typeface="Times New Roman" panose="02020603050405020304" pitchFamily="18" charset="0"/>
              </a:rPr>
              <a:t>*Autor de correspondencia:</a:t>
            </a:r>
            <a:r>
              <a:rPr lang="es-PE" sz="1600" dirty="0">
                <a:latin typeface="Times New Roman" panose="02020603050405020304" pitchFamily="18" charset="0"/>
                <a:cs typeface="Times New Roman" panose="02020603050405020304" pitchFamily="18" charset="0"/>
              </a:rPr>
              <a:t> </a:t>
            </a:r>
            <a:r>
              <a:rPr lang="es-PE" sz="1600" dirty="0">
                <a:latin typeface="Times New Roman" panose="02020603050405020304" pitchFamily="18" charset="0"/>
                <a:cs typeface="Times New Roman" panose="02020603050405020304" pitchFamily="18" charset="0"/>
                <a:hlinkClick r:id="rId6"/>
              </a:rPr>
              <a:t>7620984821</a:t>
            </a:r>
            <a:r>
              <a:rPr lang="es-PE" sz="1600" dirty="0">
                <a:latin typeface="Times New Roman" panose="02020603050405020304" pitchFamily="18" charset="0"/>
                <a:cs typeface="Times New Roman" panose="02020603050405020304" pitchFamily="18" charset="0"/>
              </a:rPr>
              <a:t>@untrm.edu.pe</a:t>
            </a:r>
          </a:p>
        </p:txBody>
      </p:sp>
      <p:pic>
        <p:nvPicPr>
          <p:cNvPr id="21" name="Imagen 20">
            <a:extLst>
              <a:ext uri="{FF2B5EF4-FFF2-40B4-BE49-F238E27FC236}">
                <a16:creationId xmlns:a16="http://schemas.microsoft.com/office/drawing/2014/main" id="{BBBC1BFD-99DC-4DB8-8F7A-3CC1876F3330}"/>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931891" y="384303"/>
            <a:ext cx="2903383" cy="1062728"/>
          </a:xfrm>
          <a:prstGeom prst="rect">
            <a:avLst/>
          </a:prstGeom>
        </p:spPr>
      </p:pic>
      <p:sp>
        <p:nvSpPr>
          <p:cNvPr id="9" name="Rectángulo 8">
            <a:extLst>
              <a:ext uri="{FF2B5EF4-FFF2-40B4-BE49-F238E27FC236}">
                <a16:creationId xmlns:a16="http://schemas.microsoft.com/office/drawing/2014/main" id="{C2D9194A-31D3-40D1-9614-7D6F967ECF44}"/>
              </a:ext>
            </a:extLst>
          </p:cNvPr>
          <p:cNvSpPr/>
          <p:nvPr/>
        </p:nvSpPr>
        <p:spPr>
          <a:xfrm>
            <a:off x="7720535" y="3742760"/>
            <a:ext cx="4030270" cy="369332"/>
          </a:xfrm>
          <a:prstGeom prst="rect">
            <a:avLst/>
          </a:prstGeom>
        </p:spPr>
        <p:txBody>
          <a:bodyPr wrap="none">
            <a:spAutoFit/>
          </a:bodyPr>
          <a:lstStyle/>
          <a:p>
            <a:pPr algn="ctr"/>
            <a:r>
              <a:rPr lang="es-MX" b="1" dirty="0">
                <a:solidFill>
                  <a:schemeClr val="bg1"/>
                </a:solidFill>
                <a:latin typeface="Georgia" panose="02040502050405020303" pitchFamily="18" charset="0"/>
                <a:cs typeface="Segoe UI" panose="020B0502040204020203" pitchFamily="34" charset="0"/>
              </a:rPr>
              <a:t>Docente: FLAVIO LOZANO ISLA</a:t>
            </a:r>
          </a:p>
        </p:txBody>
      </p:sp>
    </p:spTree>
    <p:extLst>
      <p:ext uri="{BB962C8B-B14F-4D97-AF65-F5344CB8AC3E}">
        <p14:creationId xmlns:p14="http://schemas.microsoft.com/office/powerpoint/2010/main" val="18367863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n 8">
            <a:extLst>
              <a:ext uri="{FF2B5EF4-FFF2-40B4-BE49-F238E27FC236}">
                <a16:creationId xmlns:a16="http://schemas.microsoft.com/office/drawing/2014/main" id="{0005CF7D-B297-6DB0-01CB-14A8910C2F8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6259146"/>
            <a:ext cx="12192000" cy="431333"/>
          </a:xfrm>
          <a:prstGeom prst="rect">
            <a:avLst/>
          </a:prstGeom>
        </p:spPr>
      </p:pic>
      <p:sp>
        <p:nvSpPr>
          <p:cNvPr id="11" name="CuadroTexto 10">
            <a:extLst>
              <a:ext uri="{FF2B5EF4-FFF2-40B4-BE49-F238E27FC236}">
                <a16:creationId xmlns:a16="http://schemas.microsoft.com/office/drawing/2014/main" id="{76FE02B4-0C46-4F8F-95ED-10A87E0C0F36}"/>
              </a:ext>
            </a:extLst>
          </p:cNvPr>
          <p:cNvSpPr txBox="1"/>
          <p:nvPr/>
        </p:nvSpPr>
        <p:spPr>
          <a:xfrm>
            <a:off x="1541929" y="78744"/>
            <a:ext cx="7764368" cy="584775"/>
          </a:xfrm>
          <a:prstGeom prst="rect">
            <a:avLst/>
          </a:prstGeom>
          <a:noFill/>
        </p:spPr>
        <p:txBody>
          <a:bodyPr wrap="square">
            <a:spAutoFit/>
          </a:bodyPr>
          <a:lstStyle/>
          <a:p>
            <a:r>
              <a:rPr lang="es-ES" sz="3200" b="1" spc="-10" dirty="0">
                <a:solidFill>
                  <a:srgbClr val="678D41"/>
                </a:solidFill>
                <a:latin typeface="Times New Roman" panose="02020603050405020304" pitchFamily="18" charset="0"/>
                <a:ea typeface="Times New Roman" panose="02020603050405020304" pitchFamily="18" charset="0"/>
              </a:rPr>
              <a:t>IV.</a:t>
            </a:r>
            <a:r>
              <a:rPr lang="es-MX" sz="3200" b="1" spc="-10" dirty="0">
                <a:solidFill>
                  <a:srgbClr val="678D41"/>
                </a:solidFill>
                <a:effectLst/>
                <a:latin typeface="Times New Roman" panose="02020603050405020304" pitchFamily="18" charset="0"/>
                <a:ea typeface="Times New Roman" panose="02020603050405020304" pitchFamily="18" charset="0"/>
              </a:rPr>
              <a:t>	Metodología </a:t>
            </a:r>
            <a:endParaRPr lang="es-PE" sz="3200" dirty="0"/>
          </a:p>
        </p:txBody>
      </p:sp>
      <p:sp>
        <p:nvSpPr>
          <p:cNvPr id="6" name="Marcador de número de diapositiva 5">
            <a:extLst>
              <a:ext uri="{FF2B5EF4-FFF2-40B4-BE49-F238E27FC236}">
                <a16:creationId xmlns:a16="http://schemas.microsoft.com/office/drawing/2014/main" id="{7879FD6C-E41C-B025-3E57-F275AD302FB0}"/>
              </a:ext>
            </a:extLst>
          </p:cNvPr>
          <p:cNvSpPr>
            <a:spLocks noGrp="1"/>
          </p:cNvSpPr>
          <p:nvPr>
            <p:ph type="sldNum" sz="quarter" idx="12"/>
          </p:nvPr>
        </p:nvSpPr>
        <p:spPr>
          <a:xfrm>
            <a:off x="9217391" y="6292249"/>
            <a:ext cx="2743200" cy="365125"/>
          </a:xfrm>
        </p:spPr>
        <p:txBody>
          <a:bodyPr/>
          <a:lstStyle/>
          <a:p>
            <a:fld id="{87D75D39-ABF2-421A-A49D-D1890B74CF6F}" type="slidenum">
              <a:rPr lang="es-PE" sz="1600" b="1" smtClean="0">
                <a:solidFill>
                  <a:schemeClr val="bg1"/>
                </a:solidFill>
                <a:latin typeface="Times New Roman" panose="02020603050405020304" pitchFamily="18" charset="0"/>
                <a:cs typeface="Times New Roman" panose="02020603050405020304" pitchFamily="18" charset="0"/>
              </a:rPr>
              <a:t>10</a:t>
            </a:fld>
            <a:endParaRPr lang="es-PE" sz="1600" b="1" dirty="0">
              <a:solidFill>
                <a:schemeClr val="bg1"/>
              </a:solidFill>
              <a:latin typeface="Times New Roman" panose="02020603050405020304" pitchFamily="18" charset="0"/>
              <a:cs typeface="Times New Roman" panose="02020603050405020304" pitchFamily="18" charset="0"/>
            </a:endParaRPr>
          </a:p>
        </p:txBody>
      </p:sp>
      <p:cxnSp>
        <p:nvCxnSpPr>
          <p:cNvPr id="12" name="Conector recto 11">
            <a:extLst>
              <a:ext uri="{FF2B5EF4-FFF2-40B4-BE49-F238E27FC236}">
                <a16:creationId xmlns:a16="http://schemas.microsoft.com/office/drawing/2014/main" id="{E8EEB121-5F7D-8768-0F54-2ECF0F96CB51}"/>
              </a:ext>
            </a:extLst>
          </p:cNvPr>
          <p:cNvCxnSpPr>
            <a:cxnSpLocks/>
          </p:cNvCxnSpPr>
          <p:nvPr/>
        </p:nvCxnSpPr>
        <p:spPr>
          <a:xfrm flipV="1">
            <a:off x="1774081" y="800119"/>
            <a:ext cx="6715495" cy="22412"/>
          </a:xfrm>
          <a:prstGeom prst="line">
            <a:avLst/>
          </a:prstGeom>
        </p:spPr>
        <p:style>
          <a:lnRef idx="3">
            <a:schemeClr val="accent6"/>
          </a:lnRef>
          <a:fillRef idx="0">
            <a:schemeClr val="accent6"/>
          </a:fillRef>
          <a:effectRef idx="2">
            <a:schemeClr val="accent6"/>
          </a:effectRef>
          <a:fontRef idx="minor">
            <a:schemeClr val="tx1"/>
          </a:fontRef>
        </p:style>
      </p:cxnSp>
      <p:sp>
        <p:nvSpPr>
          <p:cNvPr id="7" name="CuadroTexto 6">
            <a:extLst>
              <a:ext uri="{FF2B5EF4-FFF2-40B4-BE49-F238E27FC236}">
                <a16:creationId xmlns:a16="http://schemas.microsoft.com/office/drawing/2014/main" id="{2B592516-DD50-4EC5-ABF4-9FF09A875A92}"/>
              </a:ext>
            </a:extLst>
          </p:cNvPr>
          <p:cNvSpPr txBox="1"/>
          <p:nvPr/>
        </p:nvSpPr>
        <p:spPr>
          <a:xfrm>
            <a:off x="1174375" y="584330"/>
            <a:ext cx="11017625" cy="907941"/>
          </a:xfrm>
          <a:prstGeom prst="rect">
            <a:avLst/>
          </a:prstGeom>
          <a:noFill/>
        </p:spPr>
        <p:txBody>
          <a:bodyPr wrap="square">
            <a:spAutoFit/>
          </a:bodyPr>
          <a:lstStyle/>
          <a:p>
            <a:pPr algn="just"/>
            <a:endParaRPr lang="es-MX" sz="2400" dirty="0">
              <a:latin typeface="Times New Roman" panose="02020603050405020304" pitchFamily="18" charset="0"/>
              <a:cs typeface="Times New Roman" panose="02020603050405020304" pitchFamily="18" charset="0"/>
            </a:endParaRPr>
          </a:p>
          <a:p>
            <a:pPr algn="just">
              <a:spcBef>
                <a:spcPts val="600"/>
              </a:spcBef>
            </a:pPr>
            <a:r>
              <a:rPr lang="es-MX" sz="2400" b="1" dirty="0">
                <a:latin typeface="Times New Roman" panose="02020603050405020304" pitchFamily="18" charset="0"/>
                <a:cs typeface="Times New Roman" panose="02020603050405020304" pitchFamily="18" charset="0"/>
              </a:rPr>
              <a:t>6.3.3.	Operacionalización de variables	</a:t>
            </a:r>
            <a:endParaRPr lang="es-MX" sz="2400" dirty="0">
              <a:latin typeface="Times New Roman" panose="02020603050405020304" pitchFamily="18" charset="0"/>
              <a:cs typeface="Times New Roman" panose="02020603050405020304" pitchFamily="18" charset="0"/>
            </a:endParaRPr>
          </a:p>
        </p:txBody>
      </p:sp>
      <p:pic>
        <p:nvPicPr>
          <p:cNvPr id="10" name="Imagen 9">
            <a:extLst>
              <a:ext uri="{FF2B5EF4-FFF2-40B4-BE49-F238E27FC236}">
                <a16:creationId xmlns:a16="http://schemas.microsoft.com/office/drawing/2014/main" id="{9207725D-535D-4B15-8895-456758BF3EAD}"/>
              </a:ext>
            </a:extLst>
          </p:cNvPr>
          <p:cNvPicPr>
            <a:picLocks noChangeAspect="1"/>
          </p:cNvPicPr>
          <p:nvPr/>
        </p:nvPicPr>
        <p:blipFill>
          <a:blip r:embed="rId3"/>
          <a:stretch>
            <a:fillRect/>
          </a:stretch>
        </p:blipFill>
        <p:spPr>
          <a:xfrm>
            <a:off x="905433" y="1782428"/>
            <a:ext cx="6969950" cy="4509821"/>
          </a:xfrm>
          <a:prstGeom prst="rect">
            <a:avLst/>
          </a:prstGeom>
        </p:spPr>
      </p:pic>
      <p:pic>
        <p:nvPicPr>
          <p:cNvPr id="1026" name="Picture 2" descr="Café: como controlar bicho-mineiro e ferrugem de uma só vez | Portal ...">
            <a:extLst>
              <a:ext uri="{FF2B5EF4-FFF2-40B4-BE49-F238E27FC236}">
                <a16:creationId xmlns:a16="http://schemas.microsoft.com/office/drawing/2014/main" id="{C1877870-2957-4559-B8B8-2C065DB3DC1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96592" y="2366681"/>
            <a:ext cx="3674199" cy="27028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537131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n 8">
            <a:extLst>
              <a:ext uri="{FF2B5EF4-FFF2-40B4-BE49-F238E27FC236}">
                <a16:creationId xmlns:a16="http://schemas.microsoft.com/office/drawing/2014/main" id="{0005CF7D-B297-6DB0-01CB-14A8910C2F8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6259146"/>
            <a:ext cx="12192000" cy="431333"/>
          </a:xfrm>
          <a:prstGeom prst="rect">
            <a:avLst/>
          </a:prstGeom>
        </p:spPr>
      </p:pic>
      <p:sp>
        <p:nvSpPr>
          <p:cNvPr id="11" name="CuadroTexto 10">
            <a:extLst>
              <a:ext uri="{FF2B5EF4-FFF2-40B4-BE49-F238E27FC236}">
                <a16:creationId xmlns:a16="http://schemas.microsoft.com/office/drawing/2014/main" id="{76FE02B4-0C46-4F8F-95ED-10A87E0C0F36}"/>
              </a:ext>
            </a:extLst>
          </p:cNvPr>
          <p:cNvSpPr txBox="1"/>
          <p:nvPr/>
        </p:nvSpPr>
        <p:spPr>
          <a:xfrm>
            <a:off x="1576857" y="313165"/>
            <a:ext cx="7764368" cy="584775"/>
          </a:xfrm>
          <a:prstGeom prst="rect">
            <a:avLst/>
          </a:prstGeom>
          <a:noFill/>
        </p:spPr>
        <p:txBody>
          <a:bodyPr wrap="square">
            <a:spAutoFit/>
          </a:bodyPr>
          <a:lstStyle/>
          <a:p>
            <a:r>
              <a:rPr lang="es-ES" sz="3200" b="1" spc="-10" dirty="0">
                <a:solidFill>
                  <a:srgbClr val="678D41"/>
                </a:solidFill>
                <a:latin typeface="Times New Roman" panose="02020603050405020304" pitchFamily="18" charset="0"/>
                <a:ea typeface="Times New Roman" panose="02020603050405020304" pitchFamily="18" charset="0"/>
              </a:rPr>
              <a:t>IV.</a:t>
            </a:r>
            <a:r>
              <a:rPr lang="es-MX" sz="3200" b="1" spc="-10" dirty="0">
                <a:solidFill>
                  <a:srgbClr val="678D41"/>
                </a:solidFill>
                <a:effectLst/>
                <a:latin typeface="Times New Roman" panose="02020603050405020304" pitchFamily="18" charset="0"/>
                <a:ea typeface="Times New Roman" panose="02020603050405020304" pitchFamily="18" charset="0"/>
              </a:rPr>
              <a:t>	Metodología </a:t>
            </a:r>
            <a:endParaRPr lang="es-PE" sz="3200" dirty="0"/>
          </a:p>
        </p:txBody>
      </p:sp>
      <p:sp>
        <p:nvSpPr>
          <p:cNvPr id="6" name="Marcador de número de diapositiva 5">
            <a:extLst>
              <a:ext uri="{FF2B5EF4-FFF2-40B4-BE49-F238E27FC236}">
                <a16:creationId xmlns:a16="http://schemas.microsoft.com/office/drawing/2014/main" id="{7879FD6C-E41C-B025-3E57-F275AD302FB0}"/>
              </a:ext>
            </a:extLst>
          </p:cNvPr>
          <p:cNvSpPr>
            <a:spLocks noGrp="1"/>
          </p:cNvSpPr>
          <p:nvPr>
            <p:ph type="sldNum" sz="quarter" idx="12"/>
          </p:nvPr>
        </p:nvSpPr>
        <p:spPr>
          <a:xfrm>
            <a:off x="9217391" y="6292249"/>
            <a:ext cx="2743200" cy="365125"/>
          </a:xfrm>
        </p:spPr>
        <p:txBody>
          <a:bodyPr/>
          <a:lstStyle/>
          <a:p>
            <a:fld id="{87D75D39-ABF2-421A-A49D-D1890B74CF6F}" type="slidenum">
              <a:rPr lang="es-PE" sz="1600" b="1" smtClean="0">
                <a:solidFill>
                  <a:schemeClr val="bg1"/>
                </a:solidFill>
                <a:latin typeface="Times New Roman" panose="02020603050405020304" pitchFamily="18" charset="0"/>
                <a:cs typeface="Times New Roman" panose="02020603050405020304" pitchFamily="18" charset="0"/>
              </a:rPr>
              <a:t>11</a:t>
            </a:fld>
            <a:endParaRPr lang="es-PE" sz="1600" b="1" dirty="0">
              <a:solidFill>
                <a:schemeClr val="bg1"/>
              </a:solidFill>
              <a:latin typeface="Times New Roman" panose="02020603050405020304" pitchFamily="18" charset="0"/>
              <a:cs typeface="Times New Roman" panose="02020603050405020304" pitchFamily="18" charset="0"/>
            </a:endParaRPr>
          </a:p>
        </p:txBody>
      </p:sp>
      <p:cxnSp>
        <p:nvCxnSpPr>
          <p:cNvPr id="12" name="Conector recto 11">
            <a:extLst>
              <a:ext uri="{FF2B5EF4-FFF2-40B4-BE49-F238E27FC236}">
                <a16:creationId xmlns:a16="http://schemas.microsoft.com/office/drawing/2014/main" id="{E8EEB121-5F7D-8768-0F54-2ECF0F96CB51}"/>
              </a:ext>
            </a:extLst>
          </p:cNvPr>
          <p:cNvCxnSpPr>
            <a:cxnSpLocks/>
          </p:cNvCxnSpPr>
          <p:nvPr/>
        </p:nvCxnSpPr>
        <p:spPr>
          <a:xfrm flipV="1">
            <a:off x="1675470" y="897940"/>
            <a:ext cx="6715495" cy="22412"/>
          </a:xfrm>
          <a:prstGeom prst="line">
            <a:avLst/>
          </a:prstGeom>
        </p:spPr>
        <p:style>
          <a:lnRef idx="3">
            <a:schemeClr val="accent6"/>
          </a:lnRef>
          <a:fillRef idx="0">
            <a:schemeClr val="accent6"/>
          </a:fillRef>
          <a:effectRef idx="2">
            <a:schemeClr val="accent6"/>
          </a:effectRef>
          <a:fontRef idx="minor">
            <a:schemeClr val="tx1"/>
          </a:fontRef>
        </p:style>
      </p:cxnSp>
      <p:sp>
        <p:nvSpPr>
          <p:cNvPr id="7" name="CuadroTexto 6">
            <a:extLst>
              <a:ext uri="{FF2B5EF4-FFF2-40B4-BE49-F238E27FC236}">
                <a16:creationId xmlns:a16="http://schemas.microsoft.com/office/drawing/2014/main" id="{2B592516-DD50-4EC5-ABF4-9FF09A875A92}"/>
              </a:ext>
            </a:extLst>
          </p:cNvPr>
          <p:cNvSpPr txBox="1"/>
          <p:nvPr/>
        </p:nvSpPr>
        <p:spPr>
          <a:xfrm>
            <a:off x="582705" y="1173703"/>
            <a:ext cx="8507507" cy="4832092"/>
          </a:xfrm>
          <a:prstGeom prst="rect">
            <a:avLst/>
          </a:prstGeom>
          <a:noFill/>
        </p:spPr>
        <p:txBody>
          <a:bodyPr wrap="square">
            <a:spAutoFit/>
          </a:bodyPr>
          <a:lstStyle/>
          <a:p>
            <a:pPr algn="just"/>
            <a:endParaRPr lang="es-MX" sz="2400" dirty="0">
              <a:latin typeface="Times New Roman" panose="02020603050405020304" pitchFamily="18" charset="0"/>
              <a:cs typeface="Times New Roman" panose="02020603050405020304" pitchFamily="18" charset="0"/>
            </a:endParaRPr>
          </a:p>
          <a:p>
            <a:pPr algn="just">
              <a:spcBef>
                <a:spcPts val="600"/>
              </a:spcBef>
            </a:pPr>
            <a:r>
              <a:rPr lang="es-MX" sz="2400" b="1" dirty="0">
                <a:latin typeface="Times New Roman" panose="02020603050405020304" pitchFamily="18" charset="0"/>
                <a:cs typeface="Times New Roman" panose="02020603050405020304" pitchFamily="18" charset="0"/>
              </a:rPr>
              <a:t>6.4.	 Métodos</a:t>
            </a:r>
          </a:p>
          <a:p>
            <a:pPr algn="just">
              <a:spcBef>
                <a:spcPts val="600"/>
              </a:spcBef>
            </a:pPr>
            <a:r>
              <a:rPr lang="es-MX" sz="2400" b="1" dirty="0">
                <a:latin typeface="Times New Roman" panose="02020603050405020304" pitchFamily="18" charset="0"/>
                <a:cs typeface="Times New Roman" panose="02020603050405020304" pitchFamily="18" charset="0"/>
              </a:rPr>
              <a:t>6.4.1.	Primera fase: Bioprospección de bacterias </a:t>
            </a:r>
            <a:r>
              <a:rPr lang="es-MX" sz="2400" b="1" dirty="0" err="1">
                <a:latin typeface="Times New Roman" panose="02020603050405020304" pitchFamily="18" charset="0"/>
                <a:cs typeface="Times New Roman" panose="02020603050405020304" pitchFamily="18" charset="0"/>
              </a:rPr>
              <a:t>solubilizadoras</a:t>
            </a:r>
            <a:r>
              <a:rPr lang="es-MX" sz="2400" b="1" dirty="0">
                <a:latin typeface="Times New Roman" panose="02020603050405020304" pitchFamily="18" charset="0"/>
                <a:cs typeface="Times New Roman" panose="02020603050405020304" pitchFamily="18" charset="0"/>
              </a:rPr>
              <a:t> de fosforo (PSB) </a:t>
            </a:r>
          </a:p>
          <a:p>
            <a:pPr marL="342900" indent="-342900" algn="just">
              <a:spcBef>
                <a:spcPts val="600"/>
              </a:spcBef>
              <a:buFont typeface="Wingdings" panose="05000000000000000000" pitchFamily="2" charset="2"/>
              <a:buChar char="§"/>
            </a:pPr>
            <a:r>
              <a:rPr lang="es-MX" sz="2400" b="1" dirty="0">
                <a:latin typeface="Times New Roman" panose="02020603050405020304" pitchFamily="18" charset="0"/>
                <a:cs typeface="Times New Roman" panose="02020603050405020304" pitchFamily="18" charset="0"/>
              </a:rPr>
              <a:t>Colectas de campo</a:t>
            </a:r>
          </a:p>
          <a:p>
            <a:pPr algn="just">
              <a:spcBef>
                <a:spcPts val="600"/>
              </a:spcBef>
            </a:pPr>
            <a:r>
              <a:rPr lang="es-MX" sz="2400" dirty="0">
                <a:latin typeface="Times New Roman" panose="02020603050405020304" pitchFamily="18" charset="0"/>
                <a:cs typeface="Times New Roman" panose="02020603050405020304" pitchFamily="18" charset="0"/>
              </a:rPr>
              <a:t>La recolección de muestras de suelo </a:t>
            </a:r>
            <a:r>
              <a:rPr lang="es-MX" sz="2400" dirty="0" err="1">
                <a:latin typeface="Times New Roman" panose="02020603050405020304" pitchFamily="18" charset="0"/>
                <a:cs typeface="Times New Roman" panose="02020603050405020304" pitchFamily="18" charset="0"/>
              </a:rPr>
              <a:t>rizosférico</a:t>
            </a:r>
            <a:r>
              <a:rPr lang="es-MX" sz="2400" dirty="0">
                <a:latin typeface="Times New Roman" panose="02020603050405020304" pitchFamily="18" charset="0"/>
                <a:cs typeface="Times New Roman" panose="02020603050405020304" pitchFamily="18" charset="0"/>
              </a:rPr>
              <a:t> de cada parcela seleccionada al azar se tomará utilizando un barreno desinfectado antes de cada muestreo y se descartará los primeros 5 centímetros superficiales para luego tomar la muestra representativa (500 g) en bolsas herméticas. Codificando cada muestra con datos necesarios para su identificación y traslado a Laboratorio de Investigación en Sanidad Vegetal (LABISANV).</a:t>
            </a:r>
          </a:p>
        </p:txBody>
      </p:sp>
    </p:spTree>
    <p:extLst>
      <p:ext uri="{BB962C8B-B14F-4D97-AF65-F5344CB8AC3E}">
        <p14:creationId xmlns:p14="http://schemas.microsoft.com/office/powerpoint/2010/main" val="6661900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n 8">
            <a:extLst>
              <a:ext uri="{FF2B5EF4-FFF2-40B4-BE49-F238E27FC236}">
                <a16:creationId xmlns:a16="http://schemas.microsoft.com/office/drawing/2014/main" id="{0005CF7D-B297-6DB0-01CB-14A8910C2F8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6259146"/>
            <a:ext cx="12192000" cy="431333"/>
          </a:xfrm>
          <a:prstGeom prst="rect">
            <a:avLst/>
          </a:prstGeom>
        </p:spPr>
      </p:pic>
      <p:sp>
        <p:nvSpPr>
          <p:cNvPr id="11" name="CuadroTexto 10">
            <a:extLst>
              <a:ext uri="{FF2B5EF4-FFF2-40B4-BE49-F238E27FC236}">
                <a16:creationId xmlns:a16="http://schemas.microsoft.com/office/drawing/2014/main" id="{76FE02B4-0C46-4F8F-95ED-10A87E0C0F36}"/>
              </a:ext>
            </a:extLst>
          </p:cNvPr>
          <p:cNvSpPr txBox="1"/>
          <p:nvPr/>
        </p:nvSpPr>
        <p:spPr>
          <a:xfrm>
            <a:off x="1576857" y="313165"/>
            <a:ext cx="7764368" cy="584775"/>
          </a:xfrm>
          <a:prstGeom prst="rect">
            <a:avLst/>
          </a:prstGeom>
          <a:noFill/>
        </p:spPr>
        <p:txBody>
          <a:bodyPr wrap="square">
            <a:spAutoFit/>
          </a:bodyPr>
          <a:lstStyle/>
          <a:p>
            <a:r>
              <a:rPr lang="es-ES" sz="3200" b="1" spc="-10" dirty="0">
                <a:solidFill>
                  <a:srgbClr val="678D41"/>
                </a:solidFill>
                <a:latin typeface="Times New Roman" panose="02020603050405020304" pitchFamily="18" charset="0"/>
                <a:ea typeface="Times New Roman" panose="02020603050405020304" pitchFamily="18" charset="0"/>
              </a:rPr>
              <a:t>IV.</a:t>
            </a:r>
            <a:r>
              <a:rPr lang="es-MX" sz="3200" b="1" spc="-10" dirty="0">
                <a:solidFill>
                  <a:srgbClr val="678D41"/>
                </a:solidFill>
                <a:effectLst/>
                <a:latin typeface="Times New Roman" panose="02020603050405020304" pitchFamily="18" charset="0"/>
                <a:ea typeface="Times New Roman" panose="02020603050405020304" pitchFamily="18" charset="0"/>
              </a:rPr>
              <a:t>	Metodología </a:t>
            </a:r>
            <a:endParaRPr lang="es-PE" sz="3200" dirty="0"/>
          </a:p>
        </p:txBody>
      </p:sp>
      <p:sp>
        <p:nvSpPr>
          <p:cNvPr id="6" name="Marcador de número de diapositiva 5">
            <a:extLst>
              <a:ext uri="{FF2B5EF4-FFF2-40B4-BE49-F238E27FC236}">
                <a16:creationId xmlns:a16="http://schemas.microsoft.com/office/drawing/2014/main" id="{7879FD6C-E41C-B025-3E57-F275AD302FB0}"/>
              </a:ext>
            </a:extLst>
          </p:cNvPr>
          <p:cNvSpPr>
            <a:spLocks noGrp="1"/>
          </p:cNvSpPr>
          <p:nvPr>
            <p:ph type="sldNum" sz="quarter" idx="12"/>
          </p:nvPr>
        </p:nvSpPr>
        <p:spPr>
          <a:xfrm>
            <a:off x="9217391" y="6292249"/>
            <a:ext cx="2743200" cy="365125"/>
          </a:xfrm>
        </p:spPr>
        <p:txBody>
          <a:bodyPr/>
          <a:lstStyle/>
          <a:p>
            <a:fld id="{87D75D39-ABF2-421A-A49D-D1890B74CF6F}" type="slidenum">
              <a:rPr lang="es-PE" sz="1600" b="1" smtClean="0">
                <a:solidFill>
                  <a:schemeClr val="bg1"/>
                </a:solidFill>
                <a:latin typeface="Times New Roman" panose="02020603050405020304" pitchFamily="18" charset="0"/>
                <a:cs typeface="Times New Roman" panose="02020603050405020304" pitchFamily="18" charset="0"/>
              </a:rPr>
              <a:t>12</a:t>
            </a:fld>
            <a:endParaRPr lang="es-PE" sz="1600" b="1" dirty="0">
              <a:solidFill>
                <a:schemeClr val="bg1"/>
              </a:solidFill>
              <a:latin typeface="Times New Roman" panose="02020603050405020304" pitchFamily="18" charset="0"/>
              <a:cs typeface="Times New Roman" panose="02020603050405020304" pitchFamily="18" charset="0"/>
            </a:endParaRPr>
          </a:p>
        </p:txBody>
      </p:sp>
      <p:cxnSp>
        <p:nvCxnSpPr>
          <p:cNvPr id="12" name="Conector recto 11">
            <a:extLst>
              <a:ext uri="{FF2B5EF4-FFF2-40B4-BE49-F238E27FC236}">
                <a16:creationId xmlns:a16="http://schemas.microsoft.com/office/drawing/2014/main" id="{E8EEB121-5F7D-8768-0F54-2ECF0F96CB51}"/>
              </a:ext>
            </a:extLst>
          </p:cNvPr>
          <p:cNvCxnSpPr>
            <a:cxnSpLocks/>
          </p:cNvCxnSpPr>
          <p:nvPr/>
        </p:nvCxnSpPr>
        <p:spPr>
          <a:xfrm flipV="1">
            <a:off x="1675470" y="897940"/>
            <a:ext cx="6715495" cy="22412"/>
          </a:xfrm>
          <a:prstGeom prst="line">
            <a:avLst/>
          </a:prstGeom>
        </p:spPr>
        <p:style>
          <a:lnRef idx="3">
            <a:schemeClr val="accent6"/>
          </a:lnRef>
          <a:fillRef idx="0">
            <a:schemeClr val="accent6"/>
          </a:fillRef>
          <a:effectRef idx="2">
            <a:schemeClr val="accent6"/>
          </a:effectRef>
          <a:fontRef idx="minor">
            <a:schemeClr val="tx1"/>
          </a:fontRef>
        </p:style>
      </p:cxnSp>
      <p:sp>
        <p:nvSpPr>
          <p:cNvPr id="7" name="CuadroTexto 6">
            <a:extLst>
              <a:ext uri="{FF2B5EF4-FFF2-40B4-BE49-F238E27FC236}">
                <a16:creationId xmlns:a16="http://schemas.microsoft.com/office/drawing/2014/main" id="{2B592516-DD50-4EC5-ABF4-9FF09A875A92}"/>
              </a:ext>
            </a:extLst>
          </p:cNvPr>
          <p:cNvSpPr txBox="1"/>
          <p:nvPr/>
        </p:nvSpPr>
        <p:spPr>
          <a:xfrm>
            <a:off x="717175" y="1021303"/>
            <a:ext cx="8919883" cy="4957576"/>
          </a:xfrm>
          <a:prstGeom prst="rect">
            <a:avLst/>
          </a:prstGeom>
          <a:noFill/>
        </p:spPr>
        <p:txBody>
          <a:bodyPr wrap="square">
            <a:spAutoFit/>
          </a:bodyPr>
          <a:lstStyle/>
          <a:p>
            <a:pPr algn="just">
              <a:spcBef>
                <a:spcPts val="600"/>
              </a:spcBef>
            </a:pPr>
            <a:r>
              <a:rPr lang="es-MX" sz="2400" b="1" dirty="0">
                <a:latin typeface="Times New Roman" panose="02020603050405020304" pitchFamily="18" charset="0"/>
                <a:cs typeface="Times New Roman" panose="02020603050405020304" pitchFamily="18" charset="0"/>
              </a:rPr>
              <a:t>6.4.	 Métodos</a:t>
            </a:r>
          </a:p>
          <a:p>
            <a:pPr algn="just">
              <a:spcBef>
                <a:spcPts val="600"/>
              </a:spcBef>
            </a:pPr>
            <a:r>
              <a:rPr lang="es-MX" sz="2400" b="1" dirty="0">
                <a:latin typeface="Times New Roman" panose="02020603050405020304" pitchFamily="18" charset="0"/>
                <a:cs typeface="Times New Roman" panose="02020603050405020304" pitchFamily="18" charset="0"/>
              </a:rPr>
              <a:t>6.4.1.	Primera fase: Bioprospección de bacterias </a:t>
            </a:r>
            <a:r>
              <a:rPr lang="es-MX" sz="2400" b="1" dirty="0" err="1">
                <a:latin typeface="Times New Roman" panose="02020603050405020304" pitchFamily="18" charset="0"/>
                <a:cs typeface="Times New Roman" panose="02020603050405020304" pitchFamily="18" charset="0"/>
              </a:rPr>
              <a:t>solubilizadoras</a:t>
            </a:r>
            <a:r>
              <a:rPr lang="es-MX" sz="2400" b="1" dirty="0">
                <a:latin typeface="Times New Roman" panose="02020603050405020304" pitchFamily="18" charset="0"/>
                <a:cs typeface="Times New Roman" panose="02020603050405020304" pitchFamily="18" charset="0"/>
              </a:rPr>
              <a:t> de fosforo (PSB) </a:t>
            </a:r>
          </a:p>
          <a:p>
            <a:pPr marL="342900" lvl="0" indent="-342900" algn="just">
              <a:lnSpc>
                <a:spcPct val="150000"/>
              </a:lnSpc>
              <a:buFont typeface="Wingdings" panose="05000000000000000000" pitchFamily="2" charset="2"/>
              <a:buChar char=""/>
            </a:pPr>
            <a:r>
              <a:rPr lang="es-ES" sz="1800" b="1" kern="100" dirty="0">
                <a:effectLst/>
                <a:latin typeface="Times New Roman" panose="02020603050405020304" pitchFamily="18" charset="0"/>
                <a:ea typeface="Calibri" panose="020F0502020204030204" pitchFamily="34" charset="0"/>
                <a:cs typeface="Times New Roman" panose="02020603050405020304" pitchFamily="18" charset="0"/>
              </a:rPr>
              <a:t>Aislamiento</a:t>
            </a:r>
            <a:endParaRPr lang="es-PE" b="1" kern="100" dirty="0">
              <a:latin typeface="Calibri" panose="020F0502020204030204" pitchFamily="34" charset="0"/>
              <a:ea typeface="Calibri" panose="020F0502020204030204" pitchFamily="34" charset="0"/>
              <a:cs typeface="Times New Roman" panose="02020603050405020304" pitchFamily="18" charset="0"/>
            </a:endParaRPr>
          </a:p>
          <a:p>
            <a:pPr lvl="0" algn="just">
              <a:lnSpc>
                <a:spcPct val="150000"/>
              </a:lnSpc>
            </a:pPr>
            <a:r>
              <a:rPr lang="es-ES" sz="2400" kern="100" dirty="0">
                <a:effectLst/>
                <a:latin typeface="Times New Roman" panose="02020603050405020304" pitchFamily="18" charset="0"/>
                <a:ea typeface="Calibri" panose="020F0502020204030204" pitchFamily="34" charset="0"/>
                <a:cs typeface="Times New Roman" panose="02020603050405020304" pitchFamily="18" charset="0"/>
              </a:rPr>
              <a:t>Se tomarán 10 gramos de suelo de cada muestra previamente homogenizada, a los cuales se añadirán 90 ml de solución salina fisiológica al 0.85%. A partir de esta mezcla, se prepararán diluciones seriadas desde 10⁻¹ hasta 10⁻⁵. Además, se procederá a realizar la siembra en superficie utilizando Agar cuenta colonias (PCA) en cajas Petri, las cuales serán incubadas a 35 °C durante 48 horas.</a:t>
            </a:r>
            <a:endParaRPr lang="es-MX" sz="2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012942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n 8">
            <a:extLst>
              <a:ext uri="{FF2B5EF4-FFF2-40B4-BE49-F238E27FC236}">
                <a16:creationId xmlns:a16="http://schemas.microsoft.com/office/drawing/2014/main" id="{0005CF7D-B297-6DB0-01CB-14A8910C2F8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6259146"/>
            <a:ext cx="12192000" cy="431333"/>
          </a:xfrm>
          <a:prstGeom prst="rect">
            <a:avLst/>
          </a:prstGeom>
        </p:spPr>
      </p:pic>
      <p:sp>
        <p:nvSpPr>
          <p:cNvPr id="11" name="CuadroTexto 10">
            <a:extLst>
              <a:ext uri="{FF2B5EF4-FFF2-40B4-BE49-F238E27FC236}">
                <a16:creationId xmlns:a16="http://schemas.microsoft.com/office/drawing/2014/main" id="{76FE02B4-0C46-4F8F-95ED-10A87E0C0F36}"/>
              </a:ext>
            </a:extLst>
          </p:cNvPr>
          <p:cNvSpPr txBox="1"/>
          <p:nvPr/>
        </p:nvSpPr>
        <p:spPr>
          <a:xfrm>
            <a:off x="1576857" y="313165"/>
            <a:ext cx="7764368" cy="584775"/>
          </a:xfrm>
          <a:prstGeom prst="rect">
            <a:avLst/>
          </a:prstGeom>
          <a:noFill/>
        </p:spPr>
        <p:txBody>
          <a:bodyPr wrap="square">
            <a:spAutoFit/>
          </a:bodyPr>
          <a:lstStyle/>
          <a:p>
            <a:r>
              <a:rPr lang="es-ES" sz="3200" b="1" spc="-10" dirty="0">
                <a:solidFill>
                  <a:srgbClr val="678D41"/>
                </a:solidFill>
                <a:latin typeface="Times New Roman" panose="02020603050405020304" pitchFamily="18" charset="0"/>
                <a:ea typeface="Times New Roman" panose="02020603050405020304" pitchFamily="18" charset="0"/>
              </a:rPr>
              <a:t>IV.</a:t>
            </a:r>
            <a:r>
              <a:rPr lang="es-MX" sz="3200" b="1" spc="-10" dirty="0">
                <a:solidFill>
                  <a:srgbClr val="678D41"/>
                </a:solidFill>
                <a:effectLst/>
                <a:latin typeface="Times New Roman" panose="02020603050405020304" pitchFamily="18" charset="0"/>
                <a:ea typeface="Times New Roman" panose="02020603050405020304" pitchFamily="18" charset="0"/>
              </a:rPr>
              <a:t>	Metodología </a:t>
            </a:r>
            <a:endParaRPr lang="es-PE" sz="3200" dirty="0"/>
          </a:p>
        </p:txBody>
      </p:sp>
      <p:sp>
        <p:nvSpPr>
          <p:cNvPr id="6" name="Marcador de número de diapositiva 5">
            <a:extLst>
              <a:ext uri="{FF2B5EF4-FFF2-40B4-BE49-F238E27FC236}">
                <a16:creationId xmlns:a16="http://schemas.microsoft.com/office/drawing/2014/main" id="{7879FD6C-E41C-B025-3E57-F275AD302FB0}"/>
              </a:ext>
            </a:extLst>
          </p:cNvPr>
          <p:cNvSpPr>
            <a:spLocks noGrp="1"/>
          </p:cNvSpPr>
          <p:nvPr>
            <p:ph type="sldNum" sz="quarter" idx="12"/>
          </p:nvPr>
        </p:nvSpPr>
        <p:spPr>
          <a:xfrm>
            <a:off x="9217391" y="6292249"/>
            <a:ext cx="2743200" cy="365125"/>
          </a:xfrm>
        </p:spPr>
        <p:txBody>
          <a:bodyPr/>
          <a:lstStyle/>
          <a:p>
            <a:fld id="{87D75D39-ABF2-421A-A49D-D1890B74CF6F}" type="slidenum">
              <a:rPr lang="es-PE" sz="1600" b="1" smtClean="0">
                <a:solidFill>
                  <a:schemeClr val="bg1"/>
                </a:solidFill>
                <a:latin typeface="Times New Roman" panose="02020603050405020304" pitchFamily="18" charset="0"/>
                <a:cs typeface="Times New Roman" panose="02020603050405020304" pitchFamily="18" charset="0"/>
              </a:rPr>
              <a:t>13</a:t>
            </a:fld>
            <a:endParaRPr lang="es-PE" sz="1600" b="1" dirty="0">
              <a:solidFill>
                <a:schemeClr val="bg1"/>
              </a:solidFill>
              <a:latin typeface="Times New Roman" panose="02020603050405020304" pitchFamily="18" charset="0"/>
              <a:cs typeface="Times New Roman" panose="02020603050405020304" pitchFamily="18" charset="0"/>
            </a:endParaRPr>
          </a:p>
        </p:txBody>
      </p:sp>
      <p:cxnSp>
        <p:nvCxnSpPr>
          <p:cNvPr id="12" name="Conector recto 11">
            <a:extLst>
              <a:ext uri="{FF2B5EF4-FFF2-40B4-BE49-F238E27FC236}">
                <a16:creationId xmlns:a16="http://schemas.microsoft.com/office/drawing/2014/main" id="{E8EEB121-5F7D-8768-0F54-2ECF0F96CB51}"/>
              </a:ext>
            </a:extLst>
          </p:cNvPr>
          <p:cNvCxnSpPr>
            <a:cxnSpLocks/>
          </p:cNvCxnSpPr>
          <p:nvPr/>
        </p:nvCxnSpPr>
        <p:spPr>
          <a:xfrm flipV="1">
            <a:off x="1675470" y="897940"/>
            <a:ext cx="6715495" cy="22412"/>
          </a:xfrm>
          <a:prstGeom prst="line">
            <a:avLst/>
          </a:prstGeom>
        </p:spPr>
        <p:style>
          <a:lnRef idx="3">
            <a:schemeClr val="accent6"/>
          </a:lnRef>
          <a:fillRef idx="0">
            <a:schemeClr val="accent6"/>
          </a:fillRef>
          <a:effectRef idx="2">
            <a:schemeClr val="accent6"/>
          </a:effectRef>
          <a:fontRef idx="minor">
            <a:schemeClr val="tx1"/>
          </a:fontRef>
        </p:style>
      </p:cxnSp>
      <p:sp>
        <p:nvSpPr>
          <p:cNvPr id="7" name="CuadroTexto 6">
            <a:extLst>
              <a:ext uri="{FF2B5EF4-FFF2-40B4-BE49-F238E27FC236}">
                <a16:creationId xmlns:a16="http://schemas.microsoft.com/office/drawing/2014/main" id="{2B592516-DD50-4EC5-ABF4-9FF09A875A92}"/>
              </a:ext>
            </a:extLst>
          </p:cNvPr>
          <p:cNvSpPr txBox="1"/>
          <p:nvPr/>
        </p:nvSpPr>
        <p:spPr>
          <a:xfrm>
            <a:off x="582706" y="1173703"/>
            <a:ext cx="11161060" cy="5273560"/>
          </a:xfrm>
          <a:prstGeom prst="rect">
            <a:avLst/>
          </a:prstGeom>
          <a:noFill/>
        </p:spPr>
        <p:txBody>
          <a:bodyPr wrap="square">
            <a:spAutoFit/>
          </a:bodyPr>
          <a:lstStyle/>
          <a:p>
            <a:pPr algn="just">
              <a:spcBef>
                <a:spcPts val="600"/>
              </a:spcBef>
            </a:pPr>
            <a:r>
              <a:rPr lang="es-MX" sz="2400" b="1" dirty="0">
                <a:latin typeface="Times New Roman" panose="02020603050405020304" pitchFamily="18" charset="0"/>
                <a:cs typeface="Times New Roman" panose="02020603050405020304" pitchFamily="18" charset="0"/>
              </a:rPr>
              <a:t>6.4.	 Métodos</a:t>
            </a:r>
          </a:p>
          <a:p>
            <a:pPr algn="just">
              <a:spcBef>
                <a:spcPts val="600"/>
              </a:spcBef>
            </a:pPr>
            <a:r>
              <a:rPr lang="es-MX" sz="2400" b="1" dirty="0">
                <a:latin typeface="Times New Roman" panose="02020603050405020304" pitchFamily="18" charset="0"/>
                <a:cs typeface="Times New Roman" panose="02020603050405020304" pitchFamily="18" charset="0"/>
              </a:rPr>
              <a:t>6.4.1.	Primera fase: Bioprospección de bacterias </a:t>
            </a:r>
            <a:r>
              <a:rPr lang="es-MX" sz="2400" b="1" dirty="0" err="1">
                <a:latin typeface="Times New Roman" panose="02020603050405020304" pitchFamily="18" charset="0"/>
                <a:cs typeface="Times New Roman" panose="02020603050405020304" pitchFamily="18" charset="0"/>
              </a:rPr>
              <a:t>solubilizadoras</a:t>
            </a:r>
            <a:r>
              <a:rPr lang="es-MX" sz="2400" b="1" dirty="0">
                <a:latin typeface="Times New Roman" panose="02020603050405020304" pitchFamily="18" charset="0"/>
                <a:cs typeface="Times New Roman" panose="02020603050405020304" pitchFamily="18" charset="0"/>
              </a:rPr>
              <a:t> de fosforo (PSB) </a:t>
            </a:r>
          </a:p>
          <a:p>
            <a:pPr marL="342900" lvl="0" indent="-342900" algn="just">
              <a:lnSpc>
                <a:spcPct val="150000"/>
              </a:lnSpc>
              <a:buFont typeface="Wingdings" panose="05000000000000000000" pitchFamily="2" charset="2"/>
              <a:buChar char=""/>
            </a:pPr>
            <a:r>
              <a:rPr lang="es-MX" sz="2400" b="1" kern="100" dirty="0">
                <a:effectLst/>
                <a:latin typeface="Times New Roman" panose="02020603050405020304" pitchFamily="18" charset="0"/>
                <a:ea typeface="Calibri" panose="020F0502020204030204" pitchFamily="34" charset="0"/>
                <a:cs typeface="Times New Roman" panose="02020603050405020304" pitchFamily="18" charset="0"/>
              </a:rPr>
              <a:t>Conservación de cepas </a:t>
            </a:r>
          </a:p>
          <a:p>
            <a:pPr lvl="0" algn="just">
              <a:lnSpc>
                <a:spcPct val="150000"/>
              </a:lnSpc>
            </a:pPr>
            <a:r>
              <a:rPr lang="es-MX" sz="2400" kern="100" dirty="0">
                <a:effectLst/>
                <a:latin typeface="Times New Roman" panose="02020603050405020304" pitchFamily="18" charset="0"/>
                <a:ea typeface="Calibri" panose="020F0502020204030204" pitchFamily="34" charset="0"/>
                <a:cs typeface="Times New Roman" panose="02020603050405020304" pitchFamily="18" charset="0"/>
              </a:rPr>
              <a:t>Los cultivos de las cepas en medio de siembra se conservarán a -70 </a:t>
            </a:r>
            <a:r>
              <a:rPr lang="es-MX" sz="2400" kern="100" dirty="0" err="1">
                <a:effectLst/>
                <a:latin typeface="Times New Roman" panose="02020603050405020304" pitchFamily="18" charset="0"/>
                <a:ea typeface="Calibri" panose="020F0502020204030204" pitchFamily="34" charset="0"/>
                <a:cs typeface="Times New Roman" panose="02020603050405020304" pitchFamily="18" charset="0"/>
              </a:rPr>
              <a:t>ºC</a:t>
            </a:r>
            <a:r>
              <a:rPr lang="es-MX" sz="2400" kern="100" dirty="0">
                <a:effectLst/>
                <a:latin typeface="Times New Roman" panose="02020603050405020304" pitchFamily="18" charset="0"/>
                <a:ea typeface="Calibri" panose="020F0502020204030204" pitchFamily="34" charset="0"/>
                <a:cs typeface="Times New Roman" panose="02020603050405020304" pitchFamily="18" charset="0"/>
              </a:rPr>
              <a:t> para su posterior identificación de aquellas de actividad </a:t>
            </a:r>
            <a:r>
              <a:rPr lang="es-MX" sz="2400" kern="100" dirty="0" err="1">
                <a:effectLst/>
                <a:latin typeface="Times New Roman" panose="02020603050405020304" pitchFamily="18" charset="0"/>
                <a:ea typeface="Calibri" panose="020F0502020204030204" pitchFamily="34" charset="0"/>
                <a:cs typeface="Times New Roman" panose="02020603050405020304" pitchFamily="18" charset="0"/>
              </a:rPr>
              <a:t>solubilizadora</a:t>
            </a:r>
            <a:r>
              <a:rPr lang="es-MX" sz="2400" kern="100" dirty="0">
                <a:effectLst/>
                <a:latin typeface="Times New Roman" panose="02020603050405020304" pitchFamily="18" charset="0"/>
                <a:ea typeface="Calibri" panose="020F0502020204030204" pitchFamily="34" charset="0"/>
                <a:cs typeface="Times New Roman" panose="02020603050405020304" pitchFamily="18" charset="0"/>
              </a:rPr>
              <a:t>. </a:t>
            </a:r>
          </a:p>
          <a:p>
            <a:pPr marL="342900" lvl="0" indent="-342900" algn="just">
              <a:lnSpc>
                <a:spcPct val="150000"/>
              </a:lnSpc>
              <a:buFont typeface="Wingdings" panose="05000000000000000000" pitchFamily="2" charset="2"/>
              <a:buChar char=""/>
            </a:pPr>
            <a:r>
              <a:rPr lang="es-MX" sz="2400" b="1" kern="100" dirty="0">
                <a:effectLst/>
                <a:latin typeface="Times New Roman" panose="02020603050405020304" pitchFamily="18" charset="0"/>
                <a:ea typeface="Calibri" panose="020F0502020204030204" pitchFamily="34" charset="0"/>
                <a:cs typeface="Times New Roman" panose="02020603050405020304" pitchFamily="18" charset="0"/>
              </a:rPr>
              <a:t>Genotipificación </a:t>
            </a:r>
          </a:p>
          <a:p>
            <a:pPr lvl="0" algn="just">
              <a:lnSpc>
                <a:spcPct val="150000"/>
              </a:lnSpc>
            </a:pPr>
            <a:r>
              <a:rPr lang="es-MX" sz="2400" kern="100" dirty="0">
                <a:effectLst/>
                <a:latin typeface="Times New Roman" panose="02020603050405020304" pitchFamily="18" charset="0"/>
                <a:ea typeface="Calibri" panose="020F0502020204030204" pitchFamily="34" charset="0"/>
                <a:cs typeface="Times New Roman" panose="02020603050405020304" pitchFamily="18" charset="0"/>
              </a:rPr>
              <a:t>Consistirá en el primer criterio de selección, mediante ejecución de la técnica molecular de identificación </a:t>
            </a:r>
            <a:r>
              <a:rPr lang="es-MX" sz="2400" kern="100" dirty="0" err="1">
                <a:effectLst/>
                <a:latin typeface="Times New Roman" panose="02020603050405020304" pitchFamily="18" charset="0"/>
                <a:ea typeface="Calibri" panose="020F0502020204030204" pitchFamily="34" charset="0"/>
                <a:cs typeface="Times New Roman" panose="02020603050405020304" pitchFamily="18" charset="0"/>
              </a:rPr>
              <a:t>fingerprinting</a:t>
            </a:r>
            <a:r>
              <a:rPr lang="es-MX" sz="2400" kern="100" dirty="0">
                <a:effectLst/>
                <a:latin typeface="Times New Roman" panose="02020603050405020304" pitchFamily="18" charset="0"/>
                <a:ea typeface="Calibri" panose="020F0502020204030204" pitchFamily="34" charset="0"/>
                <a:cs typeface="Times New Roman" panose="02020603050405020304" pitchFamily="18" charset="0"/>
              </a:rPr>
              <a:t>, llamada BOX-PCR, para detectar la diversidad genética de las cepas e identificar poblaciones bacterianas y la selección de aquellas genéticamente distintas.</a:t>
            </a:r>
          </a:p>
        </p:txBody>
      </p:sp>
    </p:spTree>
    <p:extLst>
      <p:ext uri="{BB962C8B-B14F-4D97-AF65-F5344CB8AC3E}">
        <p14:creationId xmlns:p14="http://schemas.microsoft.com/office/powerpoint/2010/main" val="19410830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n 8">
            <a:extLst>
              <a:ext uri="{FF2B5EF4-FFF2-40B4-BE49-F238E27FC236}">
                <a16:creationId xmlns:a16="http://schemas.microsoft.com/office/drawing/2014/main" id="{0005CF7D-B297-6DB0-01CB-14A8910C2F8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6259146"/>
            <a:ext cx="12192000" cy="431333"/>
          </a:xfrm>
          <a:prstGeom prst="rect">
            <a:avLst/>
          </a:prstGeom>
        </p:spPr>
      </p:pic>
      <p:sp>
        <p:nvSpPr>
          <p:cNvPr id="11" name="CuadroTexto 10">
            <a:extLst>
              <a:ext uri="{FF2B5EF4-FFF2-40B4-BE49-F238E27FC236}">
                <a16:creationId xmlns:a16="http://schemas.microsoft.com/office/drawing/2014/main" id="{76FE02B4-0C46-4F8F-95ED-10A87E0C0F36}"/>
              </a:ext>
            </a:extLst>
          </p:cNvPr>
          <p:cNvSpPr txBox="1"/>
          <p:nvPr/>
        </p:nvSpPr>
        <p:spPr>
          <a:xfrm>
            <a:off x="1576857" y="313165"/>
            <a:ext cx="7764368" cy="584775"/>
          </a:xfrm>
          <a:prstGeom prst="rect">
            <a:avLst/>
          </a:prstGeom>
          <a:noFill/>
        </p:spPr>
        <p:txBody>
          <a:bodyPr wrap="square">
            <a:spAutoFit/>
          </a:bodyPr>
          <a:lstStyle/>
          <a:p>
            <a:r>
              <a:rPr lang="es-ES" sz="3200" b="1" spc="-10" dirty="0">
                <a:solidFill>
                  <a:srgbClr val="678D41"/>
                </a:solidFill>
                <a:latin typeface="Times New Roman" panose="02020603050405020304" pitchFamily="18" charset="0"/>
                <a:ea typeface="Times New Roman" panose="02020603050405020304" pitchFamily="18" charset="0"/>
              </a:rPr>
              <a:t>IV.</a:t>
            </a:r>
            <a:r>
              <a:rPr lang="es-MX" sz="3200" b="1" spc="-10" dirty="0">
                <a:solidFill>
                  <a:srgbClr val="678D41"/>
                </a:solidFill>
                <a:effectLst/>
                <a:latin typeface="Times New Roman" panose="02020603050405020304" pitchFamily="18" charset="0"/>
                <a:ea typeface="Times New Roman" panose="02020603050405020304" pitchFamily="18" charset="0"/>
              </a:rPr>
              <a:t>	Metodología </a:t>
            </a:r>
            <a:endParaRPr lang="es-PE" sz="3200" dirty="0"/>
          </a:p>
        </p:txBody>
      </p:sp>
      <p:sp>
        <p:nvSpPr>
          <p:cNvPr id="6" name="Marcador de número de diapositiva 5">
            <a:extLst>
              <a:ext uri="{FF2B5EF4-FFF2-40B4-BE49-F238E27FC236}">
                <a16:creationId xmlns:a16="http://schemas.microsoft.com/office/drawing/2014/main" id="{7879FD6C-E41C-B025-3E57-F275AD302FB0}"/>
              </a:ext>
            </a:extLst>
          </p:cNvPr>
          <p:cNvSpPr>
            <a:spLocks noGrp="1"/>
          </p:cNvSpPr>
          <p:nvPr>
            <p:ph type="sldNum" sz="quarter" idx="12"/>
          </p:nvPr>
        </p:nvSpPr>
        <p:spPr>
          <a:xfrm>
            <a:off x="9217391" y="6292249"/>
            <a:ext cx="2743200" cy="365125"/>
          </a:xfrm>
        </p:spPr>
        <p:txBody>
          <a:bodyPr/>
          <a:lstStyle/>
          <a:p>
            <a:fld id="{87D75D39-ABF2-421A-A49D-D1890B74CF6F}" type="slidenum">
              <a:rPr lang="es-PE" sz="1600" b="1" smtClean="0">
                <a:solidFill>
                  <a:schemeClr val="bg1"/>
                </a:solidFill>
                <a:latin typeface="Times New Roman" panose="02020603050405020304" pitchFamily="18" charset="0"/>
                <a:cs typeface="Times New Roman" panose="02020603050405020304" pitchFamily="18" charset="0"/>
              </a:rPr>
              <a:t>14</a:t>
            </a:fld>
            <a:endParaRPr lang="es-PE" sz="1600" b="1" dirty="0">
              <a:solidFill>
                <a:schemeClr val="bg1"/>
              </a:solidFill>
              <a:latin typeface="Times New Roman" panose="02020603050405020304" pitchFamily="18" charset="0"/>
              <a:cs typeface="Times New Roman" panose="02020603050405020304" pitchFamily="18" charset="0"/>
            </a:endParaRPr>
          </a:p>
        </p:txBody>
      </p:sp>
      <p:cxnSp>
        <p:nvCxnSpPr>
          <p:cNvPr id="12" name="Conector recto 11">
            <a:extLst>
              <a:ext uri="{FF2B5EF4-FFF2-40B4-BE49-F238E27FC236}">
                <a16:creationId xmlns:a16="http://schemas.microsoft.com/office/drawing/2014/main" id="{E8EEB121-5F7D-8768-0F54-2ECF0F96CB51}"/>
              </a:ext>
            </a:extLst>
          </p:cNvPr>
          <p:cNvCxnSpPr>
            <a:cxnSpLocks/>
          </p:cNvCxnSpPr>
          <p:nvPr/>
        </p:nvCxnSpPr>
        <p:spPr>
          <a:xfrm flipV="1">
            <a:off x="1675470" y="897940"/>
            <a:ext cx="6715495" cy="22412"/>
          </a:xfrm>
          <a:prstGeom prst="line">
            <a:avLst/>
          </a:prstGeom>
        </p:spPr>
        <p:style>
          <a:lnRef idx="3">
            <a:schemeClr val="accent6"/>
          </a:lnRef>
          <a:fillRef idx="0">
            <a:schemeClr val="accent6"/>
          </a:fillRef>
          <a:effectRef idx="2">
            <a:schemeClr val="accent6"/>
          </a:effectRef>
          <a:fontRef idx="minor">
            <a:schemeClr val="tx1"/>
          </a:fontRef>
        </p:style>
      </p:cxnSp>
      <p:sp>
        <p:nvSpPr>
          <p:cNvPr id="7" name="CuadroTexto 6">
            <a:extLst>
              <a:ext uri="{FF2B5EF4-FFF2-40B4-BE49-F238E27FC236}">
                <a16:creationId xmlns:a16="http://schemas.microsoft.com/office/drawing/2014/main" id="{2B592516-DD50-4EC5-ABF4-9FF09A875A92}"/>
              </a:ext>
            </a:extLst>
          </p:cNvPr>
          <p:cNvSpPr txBox="1"/>
          <p:nvPr/>
        </p:nvSpPr>
        <p:spPr>
          <a:xfrm>
            <a:off x="582705" y="1173703"/>
            <a:ext cx="11107271" cy="4043671"/>
          </a:xfrm>
          <a:prstGeom prst="rect">
            <a:avLst/>
          </a:prstGeom>
          <a:noFill/>
        </p:spPr>
        <p:txBody>
          <a:bodyPr wrap="square">
            <a:spAutoFit/>
          </a:bodyPr>
          <a:lstStyle/>
          <a:p>
            <a:pPr algn="just">
              <a:spcBef>
                <a:spcPts val="600"/>
              </a:spcBef>
            </a:pPr>
            <a:r>
              <a:rPr lang="es-MX" sz="2400" b="1" dirty="0">
                <a:latin typeface="Times New Roman" panose="02020603050405020304" pitchFamily="18" charset="0"/>
                <a:cs typeface="Times New Roman" panose="02020603050405020304" pitchFamily="18" charset="0"/>
              </a:rPr>
              <a:t>6.4.	 Métodos</a:t>
            </a:r>
          </a:p>
          <a:p>
            <a:pPr algn="just">
              <a:spcBef>
                <a:spcPts val="600"/>
              </a:spcBef>
            </a:pPr>
            <a:r>
              <a:rPr lang="es-MX" sz="2400" b="1" dirty="0">
                <a:latin typeface="Times New Roman" panose="02020603050405020304" pitchFamily="18" charset="0"/>
                <a:cs typeface="Times New Roman" panose="02020603050405020304" pitchFamily="18" charset="0"/>
              </a:rPr>
              <a:t>6.4.1.	Primera fase: Bioprospección de bacterias </a:t>
            </a:r>
            <a:r>
              <a:rPr lang="es-MX" sz="2400" b="1" dirty="0" err="1">
                <a:latin typeface="Times New Roman" panose="02020603050405020304" pitchFamily="18" charset="0"/>
                <a:cs typeface="Times New Roman" panose="02020603050405020304" pitchFamily="18" charset="0"/>
              </a:rPr>
              <a:t>solubilizadoras</a:t>
            </a:r>
            <a:r>
              <a:rPr lang="es-MX" sz="2400" b="1" dirty="0">
                <a:latin typeface="Times New Roman" panose="02020603050405020304" pitchFamily="18" charset="0"/>
                <a:cs typeface="Times New Roman" panose="02020603050405020304" pitchFamily="18" charset="0"/>
              </a:rPr>
              <a:t> de fosforo (PSB) </a:t>
            </a:r>
          </a:p>
          <a:p>
            <a:pPr marL="342900" lvl="0" indent="-342900" algn="just">
              <a:lnSpc>
                <a:spcPct val="150000"/>
              </a:lnSpc>
              <a:buFont typeface="Wingdings" panose="05000000000000000000" pitchFamily="2" charset="2"/>
              <a:buChar char=""/>
            </a:pPr>
            <a:r>
              <a:rPr lang="es-MX" sz="2400" b="1" kern="100" dirty="0">
                <a:effectLst/>
                <a:latin typeface="Times New Roman" panose="02020603050405020304" pitchFamily="18" charset="0"/>
                <a:ea typeface="Calibri" panose="020F0502020204030204" pitchFamily="34" charset="0"/>
                <a:cs typeface="Times New Roman" panose="02020603050405020304" pitchFamily="18" charset="0"/>
              </a:rPr>
              <a:t>Test fenotípico </a:t>
            </a:r>
          </a:p>
          <a:p>
            <a:pPr lvl="0" algn="just">
              <a:lnSpc>
                <a:spcPct val="150000"/>
              </a:lnSpc>
            </a:pPr>
            <a:r>
              <a:rPr lang="es-MX" sz="2400" kern="100" dirty="0">
                <a:effectLst/>
                <a:latin typeface="Times New Roman" panose="02020603050405020304" pitchFamily="18" charset="0"/>
                <a:ea typeface="Calibri" panose="020F0502020204030204" pitchFamily="34" charset="0"/>
                <a:cs typeface="Times New Roman" panose="02020603050405020304" pitchFamily="18" charset="0"/>
              </a:rPr>
              <a:t>Se inoculará la bacteria en medio de cultivo selectivo NBRID que contenga fosfato inorgánico insoluble para testear aquellas de mayor actividad </a:t>
            </a:r>
            <a:r>
              <a:rPr lang="es-MX" sz="2400" kern="100" dirty="0" err="1">
                <a:effectLst/>
                <a:latin typeface="Times New Roman" panose="02020603050405020304" pitchFamily="18" charset="0"/>
                <a:ea typeface="Calibri" panose="020F0502020204030204" pitchFamily="34" charset="0"/>
                <a:cs typeface="Times New Roman" panose="02020603050405020304" pitchFamily="18" charset="0"/>
              </a:rPr>
              <a:t>solubilizadora</a:t>
            </a:r>
            <a:r>
              <a:rPr lang="es-MX" sz="2400" kern="100" dirty="0">
                <a:effectLst/>
                <a:latin typeface="Times New Roman" panose="02020603050405020304" pitchFamily="18" charset="0"/>
                <a:ea typeface="Calibri" panose="020F0502020204030204" pitchFamily="34" charset="0"/>
                <a:cs typeface="Times New Roman" panose="02020603050405020304" pitchFamily="18" charset="0"/>
              </a:rPr>
              <a:t>, donde aquellas que formen halos de disolución de fosfato trasparente con Índice de solubilización (IS &gt; 3) indicará el potencial de </a:t>
            </a:r>
            <a:r>
              <a:rPr lang="es-MX" sz="2400" kern="100" dirty="0" err="1">
                <a:effectLst/>
                <a:latin typeface="Times New Roman" panose="02020603050405020304" pitchFamily="18" charset="0"/>
                <a:ea typeface="Calibri" panose="020F0502020204030204" pitchFamily="34" charset="0"/>
                <a:cs typeface="Times New Roman" panose="02020603050405020304" pitchFamily="18" charset="0"/>
              </a:rPr>
              <a:t>solubilización</a:t>
            </a:r>
            <a:r>
              <a:rPr lang="es-MX" sz="2400" kern="100" dirty="0">
                <a:effectLst/>
                <a:latin typeface="Times New Roman" panose="02020603050405020304" pitchFamily="18" charset="0"/>
                <a:ea typeface="Calibri" panose="020F0502020204030204" pitchFamily="34" charset="0"/>
                <a:cs typeface="Times New Roman" panose="02020603050405020304" pitchFamily="18" charset="0"/>
              </a:rPr>
              <a:t> de fosforo inorgánico. </a:t>
            </a:r>
          </a:p>
          <a:p>
            <a:pPr lvl="0" algn="just">
              <a:lnSpc>
                <a:spcPct val="150000"/>
              </a:lnSpc>
            </a:pPr>
            <a:r>
              <a:rPr lang="es-MX" sz="1800" kern="100" dirty="0">
                <a:effectLst/>
                <a:latin typeface="Times New Roman" panose="02020603050405020304" pitchFamily="18" charset="0"/>
                <a:ea typeface="Calibri" panose="020F0502020204030204" pitchFamily="34" charset="0"/>
                <a:cs typeface="Times New Roman" panose="02020603050405020304" pitchFamily="18" charset="0"/>
              </a:rPr>
              <a:t>.</a:t>
            </a:r>
          </a:p>
        </p:txBody>
      </p:sp>
    </p:spTree>
    <p:extLst>
      <p:ext uri="{BB962C8B-B14F-4D97-AF65-F5344CB8AC3E}">
        <p14:creationId xmlns:p14="http://schemas.microsoft.com/office/powerpoint/2010/main" val="27129655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n 8">
            <a:extLst>
              <a:ext uri="{FF2B5EF4-FFF2-40B4-BE49-F238E27FC236}">
                <a16:creationId xmlns:a16="http://schemas.microsoft.com/office/drawing/2014/main" id="{0005CF7D-B297-6DB0-01CB-14A8910C2F8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6259146"/>
            <a:ext cx="12192000" cy="431333"/>
          </a:xfrm>
          <a:prstGeom prst="rect">
            <a:avLst/>
          </a:prstGeom>
        </p:spPr>
      </p:pic>
      <p:sp>
        <p:nvSpPr>
          <p:cNvPr id="11" name="CuadroTexto 10">
            <a:extLst>
              <a:ext uri="{FF2B5EF4-FFF2-40B4-BE49-F238E27FC236}">
                <a16:creationId xmlns:a16="http://schemas.microsoft.com/office/drawing/2014/main" id="{76FE02B4-0C46-4F8F-95ED-10A87E0C0F36}"/>
              </a:ext>
            </a:extLst>
          </p:cNvPr>
          <p:cNvSpPr txBox="1"/>
          <p:nvPr/>
        </p:nvSpPr>
        <p:spPr>
          <a:xfrm>
            <a:off x="1576857" y="313165"/>
            <a:ext cx="7764368" cy="584775"/>
          </a:xfrm>
          <a:prstGeom prst="rect">
            <a:avLst/>
          </a:prstGeom>
          <a:noFill/>
        </p:spPr>
        <p:txBody>
          <a:bodyPr wrap="square">
            <a:spAutoFit/>
          </a:bodyPr>
          <a:lstStyle/>
          <a:p>
            <a:r>
              <a:rPr lang="es-ES" sz="3200" b="1" spc="-10" dirty="0">
                <a:solidFill>
                  <a:srgbClr val="678D41"/>
                </a:solidFill>
                <a:latin typeface="Times New Roman" panose="02020603050405020304" pitchFamily="18" charset="0"/>
                <a:ea typeface="Times New Roman" panose="02020603050405020304" pitchFamily="18" charset="0"/>
              </a:rPr>
              <a:t>IV.</a:t>
            </a:r>
            <a:r>
              <a:rPr lang="es-MX" sz="3200" b="1" spc="-10" dirty="0">
                <a:solidFill>
                  <a:srgbClr val="678D41"/>
                </a:solidFill>
                <a:effectLst/>
                <a:latin typeface="Times New Roman" panose="02020603050405020304" pitchFamily="18" charset="0"/>
                <a:ea typeface="Times New Roman" panose="02020603050405020304" pitchFamily="18" charset="0"/>
              </a:rPr>
              <a:t>	Metodología </a:t>
            </a:r>
            <a:endParaRPr lang="es-PE" sz="3200" dirty="0"/>
          </a:p>
        </p:txBody>
      </p:sp>
      <p:sp>
        <p:nvSpPr>
          <p:cNvPr id="6" name="Marcador de número de diapositiva 5">
            <a:extLst>
              <a:ext uri="{FF2B5EF4-FFF2-40B4-BE49-F238E27FC236}">
                <a16:creationId xmlns:a16="http://schemas.microsoft.com/office/drawing/2014/main" id="{7879FD6C-E41C-B025-3E57-F275AD302FB0}"/>
              </a:ext>
            </a:extLst>
          </p:cNvPr>
          <p:cNvSpPr>
            <a:spLocks noGrp="1"/>
          </p:cNvSpPr>
          <p:nvPr>
            <p:ph type="sldNum" sz="quarter" idx="12"/>
          </p:nvPr>
        </p:nvSpPr>
        <p:spPr>
          <a:xfrm>
            <a:off x="9217391" y="6292249"/>
            <a:ext cx="2743200" cy="365125"/>
          </a:xfrm>
        </p:spPr>
        <p:txBody>
          <a:bodyPr/>
          <a:lstStyle/>
          <a:p>
            <a:fld id="{87D75D39-ABF2-421A-A49D-D1890B74CF6F}" type="slidenum">
              <a:rPr lang="es-PE" sz="1600" b="1" smtClean="0">
                <a:solidFill>
                  <a:schemeClr val="bg1"/>
                </a:solidFill>
                <a:latin typeface="Times New Roman" panose="02020603050405020304" pitchFamily="18" charset="0"/>
                <a:cs typeface="Times New Roman" panose="02020603050405020304" pitchFamily="18" charset="0"/>
              </a:rPr>
              <a:t>15</a:t>
            </a:fld>
            <a:endParaRPr lang="es-PE" sz="1600" b="1" dirty="0">
              <a:solidFill>
                <a:schemeClr val="bg1"/>
              </a:solidFill>
              <a:latin typeface="Times New Roman" panose="02020603050405020304" pitchFamily="18" charset="0"/>
              <a:cs typeface="Times New Roman" panose="02020603050405020304" pitchFamily="18" charset="0"/>
            </a:endParaRPr>
          </a:p>
        </p:txBody>
      </p:sp>
      <p:cxnSp>
        <p:nvCxnSpPr>
          <p:cNvPr id="12" name="Conector recto 11">
            <a:extLst>
              <a:ext uri="{FF2B5EF4-FFF2-40B4-BE49-F238E27FC236}">
                <a16:creationId xmlns:a16="http://schemas.microsoft.com/office/drawing/2014/main" id="{E8EEB121-5F7D-8768-0F54-2ECF0F96CB51}"/>
              </a:ext>
            </a:extLst>
          </p:cNvPr>
          <p:cNvCxnSpPr>
            <a:cxnSpLocks/>
          </p:cNvCxnSpPr>
          <p:nvPr/>
        </p:nvCxnSpPr>
        <p:spPr>
          <a:xfrm flipV="1">
            <a:off x="1675470" y="897940"/>
            <a:ext cx="6715495" cy="22412"/>
          </a:xfrm>
          <a:prstGeom prst="line">
            <a:avLst/>
          </a:prstGeom>
        </p:spPr>
        <p:style>
          <a:lnRef idx="3">
            <a:schemeClr val="accent6"/>
          </a:lnRef>
          <a:fillRef idx="0">
            <a:schemeClr val="accent6"/>
          </a:fillRef>
          <a:effectRef idx="2">
            <a:schemeClr val="accent6"/>
          </a:effectRef>
          <a:fontRef idx="minor">
            <a:schemeClr val="tx1"/>
          </a:fontRef>
        </p:style>
      </p:cxnSp>
      <p:sp>
        <p:nvSpPr>
          <p:cNvPr id="7" name="CuadroTexto 6">
            <a:extLst>
              <a:ext uri="{FF2B5EF4-FFF2-40B4-BE49-F238E27FC236}">
                <a16:creationId xmlns:a16="http://schemas.microsoft.com/office/drawing/2014/main" id="{2B592516-DD50-4EC5-ABF4-9FF09A875A92}"/>
              </a:ext>
            </a:extLst>
          </p:cNvPr>
          <p:cNvSpPr txBox="1"/>
          <p:nvPr/>
        </p:nvSpPr>
        <p:spPr>
          <a:xfrm>
            <a:off x="582706" y="1173703"/>
            <a:ext cx="10237694" cy="4970591"/>
          </a:xfrm>
          <a:prstGeom prst="rect">
            <a:avLst/>
          </a:prstGeom>
          <a:noFill/>
        </p:spPr>
        <p:txBody>
          <a:bodyPr wrap="square">
            <a:spAutoFit/>
          </a:bodyPr>
          <a:lstStyle/>
          <a:p>
            <a:pPr algn="just">
              <a:spcBef>
                <a:spcPts val="600"/>
              </a:spcBef>
            </a:pPr>
            <a:r>
              <a:rPr lang="es-MX" sz="2400" b="1" dirty="0">
                <a:latin typeface="Times New Roman" panose="02020603050405020304" pitchFamily="18" charset="0"/>
                <a:cs typeface="Times New Roman" panose="02020603050405020304" pitchFamily="18" charset="0"/>
              </a:rPr>
              <a:t>6.4.	 Métodos</a:t>
            </a:r>
          </a:p>
          <a:p>
            <a:pPr algn="just">
              <a:spcBef>
                <a:spcPts val="600"/>
              </a:spcBef>
            </a:pPr>
            <a:r>
              <a:rPr lang="es-MX" sz="2400" b="1" dirty="0">
                <a:latin typeface="Times New Roman" panose="02020603050405020304" pitchFamily="18" charset="0"/>
                <a:cs typeface="Times New Roman" panose="02020603050405020304" pitchFamily="18" charset="0"/>
              </a:rPr>
              <a:t>6.4.2.	Segunda fase: Evaluación del efecto de las PSB en las plantas de café (</a:t>
            </a:r>
            <a:r>
              <a:rPr lang="es-MX" sz="2400" b="1" dirty="0" err="1">
                <a:latin typeface="Times New Roman" panose="02020603050405020304" pitchFamily="18" charset="0"/>
                <a:cs typeface="Times New Roman" panose="02020603050405020304" pitchFamily="18" charset="0"/>
              </a:rPr>
              <a:t>Coffea</a:t>
            </a:r>
            <a:r>
              <a:rPr lang="es-MX" sz="2400" b="1" dirty="0">
                <a:latin typeface="Times New Roman" panose="02020603050405020304" pitchFamily="18" charset="0"/>
                <a:cs typeface="Times New Roman" panose="02020603050405020304" pitchFamily="18" charset="0"/>
              </a:rPr>
              <a:t> </a:t>
            </a:r>
            <a:r>
              <a:rPr lang="es-MX" sz="2400" b="1" dirty="0" err="1">
                <a:latin typeface="Times New Roman" panose="02020603050405020304" pitchFamily="18" charset="0"/>
                <a:cs typeface="Times New Roman" panose="02020603050405020304" pitchFamily="18" charset="0"/>
              </a:rPr>
              <a:t>arabica</a:t>
            </a:r>
            <a:r>
              <a:rPr lang="es-MX" sz="2400" b="1" dirty="0">
                <a:latin typeface="Times New Roman" panose="02020603050405020304" pitchFamily="18" charset="0"/>
                <a:cs typeface="Times New Roman" panose="02020603050405020304" pitchFamily="18" charset="0"/>
              </a:rPr>
              <a:t> L.) en bolsas.</a:t>
            </a:r>
          </a:p>
          <a:p>
            <a:pPr algn="just">
              <a:spcBef>
                <a:spcPts val="600"/>
              </a:spcBef>
            </a:pPr>
            <a:r>
              <a:rPr lang="es-MX" sz="2000" kern="100" dirty="0">
                <a:effectLst/>
                <a:latin typeface="Times New Roman" panose="02020603050405020304" pitchFamily="18" charset="0"/>
                <a:ea typeface="Calibri" panose="020F0502020204030204" pitchFamily="34" charset="0"/>
                <a:cs typeface="Times New Roman" panose="02020603050405020304" pitchFamily="18" charset="0"/>
              </a:rPr>
              <a:t>El efecto de las bacterias </a:t>
            </a:r>
            <a:r>
              <a:rPr lang="es-MX" sz="2000" kern="100" dirty="0" err="1">
                <a:effectLst/>
                <a:latin typeface="Times New Roman" panose="02020603050405020304" pitchFamily="18" charset="0"/>
                <a:ea typeface="Calibri" panose="020F0502020204030204" pitchFamily="34" charset="0"/>
                <a:cs typeface="Times New Roman" panose="02020603050405020304" pitchFamily="18" charset="0"/>
              </a:rPr>
              <a:t>solubilizadoras</a:t>
            </a:r>
            <a:r>
              <a:rPr lang="es-MX" sz="2000" kern="100" dirty="0">
                <a:effectLst/>
                <a:latin typeface="Times New Roman" panose="02020603050405020304" pitchFamily="18" charset="0"/>
                <a:ea typeface="Calibri" panose="020F0502020204030204" pitchFamily="34" charset="0"/>
                <a:cs typeface="Times New Roman" panose="02020603050405020304" pitchFamily="18" charset="0"/>
              </a:rPr>
              <a:t> de fosforo (PSB) en el cultivo de café se determinará mediante ensayo bajo condiciones de invernadero. </a:t>
            </a:r>
          </a:p>
          <a:p>
            <a:pPr algn="just">
              <a:spcBef>
                <a:spcPts val="600"/>
              </a:spcBef>
            </a:pPr>
            <a:r>
              <a:rPr lang="es-MX" sz="2000" kern="100" dirty="0">
                <a:effectLst/>
                <a:latin typeface="Times New Roman" panose="02020603050405020304" pitchFamily="18" charset="0"/>
                <a:ea typeface="Calibri" panose="020F0502020204030204" pitchFamily="34" charset="0"/>
                <a:cs typeface="Times New Roman" panose="02020603050405020304" pitchFamily="18" charset="0"/>
              </a:rPr>
              <a:t>El ensayo consistirá en determinar el efecto de las 3 cepas con mayor IS de cultivos de bacterias </a:t>
            </a:r>
            <a:r>
              <a:rPr lang="es-MX" sz="2000" kern="100" dirty="0" err="1">
                <a:effectLst/>
                <a:latin typeface="Times New Roman" panose="02020603050405020304" pitchFamily="18" charset="0"/>
                <a:ea typeface="Calibri" panose="020F0502020204030204" pitchFamily="34" charset="0"/>
                <a:cs typeface="Times New Roman" panose="02020603050405020304" pitchFamily="18" charset="0"/>
              </a:rPr>
              <a:t>solubilizadoras</a:t>
            </a:r>
            <a:r>
              <a:rPr lang="es-MX" sz="2000" kern="100" dirty="0">
                <a:effectLst/>
                <a:latin typeface="Times New Roman" panose="02020603050405020304" pitchFamily="18" charset="0"/>
                <a:ea typeface="Calibri" panose="020F0502020204030204" pitchFamily="34" charset="0"/>
                <a:cs typeface="Times New Roman" panose="02020603050405020304" pitchFamily="18" charset="0"/>
              </a:rPr>
              <a:t> de fosfato de mayor actividad </a:t>
            </a:r>
            <a:r>
              <a:rPr lang="es-MX" sz="2000" kern="100" dirty="0" err="1">
                <a:effectLst/>
                <a:latin typeface="Times New Roman" panose="02020603050405020304" pitchFamily="18" charset="0"/>
                <a:ea typeface="Calibri" panose="020F0502020204030204" pitchFamily="34" charset="0"/>
                <a:cs typeface="Times New Roman" panose="02020603050405020304" pitchFamily="18" charset="0"/>
              </a:rPr>
              <a:t>solubilizadora</a:t>
            </a:r>
            <a:r>
              <a:rPr lang="es-MX" sz="2000" kern="100" dirty="0">
                <a:effectLst/>
                <a:latin typeface="Times New Roman" panose="02020603050405020304" pitchFamily="18" charset="0"/>
                <a:ea typeface="Calibri" panose="020F0502020204030204" pitchFamily="34" charset="0"/>
                <a:cs typeface="Times New Roman" panose="02020603050405020304" pitchFamily="18" charset="0"/>
              </a:rPr>
              <a:t> seleccionadas en la primera fase. </a:t>
            </a:r>
          </a:p>
          <a:p>
            <a:pPr algn="just">
              <a:spcBef>
                <a:spcPts val="600"/>
              </a:spcBef>
            </a:pPr>
            <a:r>
              <a:rPr lang="es-MX" sz="2000" kern="100" dirty="0">
                <a:effectLst/>
                <a:latin typeface="Times New Roman" panose="02020603050405020304" pitchFamily="18" charset="0"/>
                <a:ea typeface="Calibri" panose="020F0502020204030204" pitchFamily="34" charset="0"/>
                <a:cs typeface="Times New Roman" panose="02020603050405020304" pitchFamily="18" charset="0"/>
              </a:rPr>
              <a:t>Con respecto al análisis físico-químico del suelo se realizará previo a inocular de cultivo de PSB, en el Laboratorio de Investigación en Suelos y Aguas (LABISAG).</a:t>
            </a:r>
          </a:p>
          <a:p>
            <a:pPr algn="just">
              <a:spcBef>
                <a:spcPts val="600"/>
              </a:spcBef>
            </a:pPr>
            <a:r>
              <a:rPr lang="es-MX" sz="2000" kern="100" dirty="0">
                <a:effectLst/>
                <a:latin typeface="Times New Roman" panose="02020603050405020304" pitchFamily="18" charset="0"/>
                <a:ea typeface="Calibri" panose="020F0502020204030204" pitchFamily="34" charset="0"/>
                <a:cs typeface="Times New Roman" panose="02020603050405020304" pitchFamily="18" charset="0"/>
              </a:rPr>
              <a:t>Las plántulas de café serán inoculadas con inóculos de las bacterias </a:t>
            </a:r>
            <a:r>
              <a:rPr lang="es-MX" sz="2000" kern="100" dirty="0" err="1">
                <a:effectLst/>
                <a:latin typeface="Times New Roman" panose="02020603050405020304" pitchFamily="18" charset="0"/>
                <a:ea typeface="Calibri" panose="020F0502020204030204" pitchFamily="34" charset="0"/>
                <a:cs typeface="Times New Roman" panose="02020603050405020304" pitchFamily="18" charset="0"/>
              </a:rPr>
              <a:t>solubilizadoras</a:t>
            </a:r>
            <a:r>
              <a:rPr lang="es-MX" sz="2000" kern="100" dirty="0">
                <a:effectLst/>
                <a:latin typeface="Times New Roman" panose="02020603050405020304" pitchFamily="18" charset="0"/>
                <a:ea typeface="Calibri" panose="020F0502020204030204" pitchFamily="34" charset="0"/>
                <a:cs typeface="Times New Roman" panose="02020603050405020304" pitchFamily="18" charset="0"/>
              </a:rPr>
              <a:t> PSB, al trasplantar del germinador en etapa de fosforito a las bolsas de 11 cm de ancho x 13 cm de alto utilizadas en etapa de vivero. Iniciando con las mediciones a la visualización del primer par de hojas hasta todo el periodo que una plántula de café permanece en vivero antes de ser instalada en campo definitivo.</a:t>
            </a:r>
          </a:p>
        </p:txBody>
      </p:sp>
    </p:spTree>
    <p:extLst>
      <p:ext uri="{BB962C8B-B14F-4D97-AF65-F5344CB8AC3E}">
        <p14:creationId xmlns:p14="http://schemas.microsoft.com/office/powerpoint/2010/main" val="19789471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n 8">
            <a:extLst>
              <a:ext uri="{FF2B5EF4-FFF2-40B4-BE49-F238E27FC236}">
                <a16:creationId xmlns:a16="http://schemas.microsoft.com/office/drawing/2014/main" id="{0005CF7D-B297-6DB0-01CB-14A8910C2F8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6259146"/>
            <a:ext cx="12192000" cy="431333"/>
          </a:xfrm>
          <a:prstGeom prst="rect">
            <a:avLst/>
          </a:prstGeom>
        </p:spPr>
      </p:pic>
      <p:sp>
        <p:nvSpPr>
          <p:cNvPr id="11" name="CuadroTexto 10">
            <a:extLst>
              <a:ext uri="{FF2B5EF4-FFF2-40B4-BE49-F238E27FC236}">
                <a16:creationId xmlns:a16="http://schemas.microsoft.com/office/drawing/2014/main" id="{76FE02B4-0C46-4F8F-95ED-10A87E0C0F36}"/>
              </a:ext>
            </a:extLst>
          </p:cNvPr>
          <p:cNvSpPr txBox="1"/>
          <p:nvPr/>
        </p:nvSpPr>
        <p:spPr>
          <a:xfrm>
            <a:off x="1576857" y="313165"/>
            <a:ext cx="7764368" cy="584775"/>
          </a:xfrm>
          <a:prstGeom prst="rect">
            <a:avLst/>
          </a:prstGeom>
          <a:noFill/>
        </p:spPr>
        <p:txBody>
          <a:bodyPr wrap="square">
            <a:spAutoFit/>
          </a:bodyPr>
          <a:lstStyle/>
          <a:p>
            <a:r>
              <a:rPr lang="es-ES" sz="3200" b="1" spc="-10" dirty="0">
                <a:solidFill>
                  <a:srgbClr val="678D41"/>
                </a:solidFill>
                <a:latin typeface="Times New Roman" panose="02020603050405020304" pitchFamily="18" charset="0"/>
                <a:ea typeface="Times New Roman" panose="02020603050405020304" pitchFamily="18" charset="0"/>
              </a:rPr>
              <a:t>IV.</a:t>
            </a:r>
            <a:r>
              <a:rPr lang="es-MX" sz="3200" b="1" spc="-10" dirty="0">
                <a:solidFill>
                  <a:srgbClr val="678D41"/>
                </a:solidFill>
                <a:effectLst/>
                <a:latin typeface="Times New Roman" panose="02020603050405020304" pitchFamily="18" charset="0"/>
                <a:ea typeface="Times New Roman" panose="02020603050405020304" pitchFamily="18" charset="0"/>
              </a:rPr>
              <a:t>	Metodología </a:t>
            </a:r>
            <a:endParaRPr lang="es-PE" sz="3200" dirty="0"/>
          </a:p>
        </p:txBody>
      </p:sp>
      <p:sp>
        <p:nvSpPr>
          <p:cNvPr id="6" name="Marcador de número de diapositiva 5">
            <a:extLst>
              <a:ext uri="{FF2B5EF4-FFF2-40B4-BE49-F238E27FC236}">
                <a16:creationId xmlns:a16="http://schemas.microsoft.com/office/drawing/2014/main" id="{7879FD6C-E41C-B025-3E57-F275AD302FB0}"/>
              </a:ext>
            </a:extLst>
          </p:cNvPr>
          <p:cNvSpPr>
            <a:spLocks noGrp="1"/>
          </p:cNvSpPr>
          <p:nvPr>
            <p:ph type="sldNum" sz="quarter" idx="12"/>
          </p:nvPr>
        </p:nvSpPr>
        <p:spPr>
          <a:xfrm>
            <a:off x="9217391" y="6292249"/>
            <a:ext cx="2743200" cy="365125"/>
          </a:xfrm>
        </p:spPr>
        <p:txBody>
          <a:bodyPr/>
          <a:lstStyle/>
          <a:p>
            <a:fld id="{87D75D39-ABF2-421A-A49D-D1890B74CF6F}" type="slidenum">
              <a:rPr lang="es-PE" sz="1600" b="1" smtClean="0">
                <a:solidFill>
                  <a:schemeClr val="bg1"/>
                </a:solidFill>
                <a:latin typeface="Times New Roman" panose="02020603050405020304" pitchFamily="18" charset="0"/>
                <a:cs typeface="Times New Roman" panose="02020603050405020304" pitchFamily="18" charset="0"/>
              </a:rPr>
              <a:t>16</a:t>
            </a:fld>
            <a:endParaRPr lang="es-PE" sz="1600" b="1" dirty="0">
              <a:solidFill>
                <a:schemeClr val="bg1"/>
              </a:solidFill>
              <a:latin typeface="Times New Roman" panose="02020603050405020304" pitchFamily="18" charset="0"/>
              <a:cs typeface="Times New Roman" panose="02020603050405020304" pitchFamily="18" charset="0"/>
            </a:endParaRPr>
          </a:p>
        </p:txBody>
      </p:sp>
      <p:cxnSp>
        <p:nvCxnSpPr>
          <p:cNvPr id="12" name="Conector recto 11">
            <a:extLst>
              <a:ext uri="{FF2B5EF4-FFF2-40B4-BE49-F238E27FC236}">
                <a16:creationId xmlns:a16="http://schemas.microsoft.com/office/drawing/2014/main" id="{E8EEB121-5F7D-8768-0F54-2ECF0F96CB51}"/>
              </a:ext>
            </a:extLst>
          </p:cNvPr>
          <p:cNvCxnSpPr>
            <a:cxnSpLocks/>
          </p:cNvCxnSpPr>
          <p:nvPr/>
        </p:nvCxnSpPr>
        <p:spPr>
          <a:xfrm flipV="1">
            <a:off x="1675470" y="897940"/>
            <a:ext cx="6715495" cy="22412"/>
          </a:xfrm>
          <a:prstGeom prst="line">
            <a:avLst/>
          </a:prstGeom>
        </p:spPr>
        <p:style>
          <a:lnRef idx="3">
            <a:schemeClr val="accent6"/>
          </a:lnRef>
          <a:fillRef idx="0">
            <a:schemeClr val="accent6"/>
          </a:fillRef>
          <a:effectRef idx="2">
            <a:schemeClr val="accent6"/>
          </a:effectRef>
          <a:fontRef idx="minor">
            <a:schemeClr val="tx1"/>
          </a:fontRef>
        </p:style>
      </p:cxnSp>
      <p:sp>
        <p:nvSpPr>
          <p:cNvPr id="7" name="CuadroTexto 6">
            <a:extLst>
              <a:ext uri="{FF2B5EF4-FFF2-40B4-BE49-F238E27FC236}">
                <a16:creationId xmlns:a16="http://schemas.microsoft.com/office/drawing/2014/main" id="{2B592516-DD50-4EC5-ABF4-9FF09A875A92}"/>
              </a:ext>
            </a:extLst>
          </p:cNvPr>
          <p:cNvSpPr txBox="1"/>
          <p:nvPr/>
        </p:nvSpPr>
        <p:spPr>
          <a:xfrm>
            <a:off x="523970" y="975083"/>
            <a:ext cx="9018494" cy="815608"/>
          </a:xfrm>
          <a:prstGeom prst="rect">
            <a:avLst/>
          </a:prstGeom>
          <a:noFill/>
        </p:spPr>
        <p:txBody>
          <a:bodyPr wrap="square">
            <a:spAutoFit/>
          </a:bodyPr>
          <a:lstStyle/>
          <a:p>
            <a:pPr algn="just">
              <a:spcBef>
                <a:spcPts val="600"/>
              </a:spcBef>
            </a:pPr>
            <a:r>
              <a:rPr lang="es-MX" sz="2400" b="1" dirty="0">
                <a:latin typeface="Times New Roman" panose="02020603050405020304" pitchFamily="18" charset="0"/>
                <a:cs typeface="Times New Roman" panose="02020603050405020304" pitchFamily="18" charset="0"/>
              </a:rPr>
              <a:t>6.5.	 Cronograma</a:t>
            </a:r>
          </a:p>
          <a:p>
            <a:pPr algn="just">
              <a:spcBef>
                <a:spcPts val="600"/>
              </a:spcBef>
            </a:pPr>
            <a:endParaRPr lang="es-MX" sz="1800" kern="100" dirty="0">
              <a:effectLst/>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4" name="Imagen 3">
            <a:extLst>
              <a:ext uri="{FF2B5EF4-FFF2-40B4-BE49-F238E27FC236}">
                <a16:creationId xmlns:a16="http://schemas.microsoft.com/office/drawing/2014/main" id="{D6BA9EC6-25BD-4619-B7E6-4601DB17012B}"/>
              </a:ext>
            </a:extLst>
          </p:cNvPr>
          <p:cNvPicPr>
            <a:picLocks noChangeAspect="1"/>
          </p:cNvPicPr>
          <p:nvPr/>
        </p:nvPicPr>
        <p:blipFill>
          <a:blip r:embed="rId3"/>
          <a:stretch>
            <a:fillRect/>
          </a:stretch>
        </p:blipFill>
        <p:spPr>
          <a:xfrm>
            <a:off x="439269" y="1560179"/>
            <a:ext cx="5853955" cy="4732071"/>
          </a:xfrm>
          <a:prstGeom prst="rect">
            <a:avLst/>
          </a:prstGeom>
        </p:spPr>
      </p:pic>
      <p:pic>
        <p:nvPicPr>
          <p:cNvPr id="2050" name="Picture 2" descr="¿Por qué son importantes las bacterias solubilizadoras de fósforo en la ...">
            <a:extLst>
              <a:ext uri="{FF2B5EF4-FFF2-40B4-BE49-F238E27FC236}">
                <a16:creationId xmlns:a16="http://schemas.microsoft.com/office/drawing/2014/main" id="{BD2DB4EB-0716-41AB-8814-2F8A16654D6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32493" y="1989138"/>
            <a:ext cx="4719452" cy="35395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828057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n 8">
            <a:extLst>
              <a:ext uri="{FF2B5EF4-FFF2-40B4-BE49-F238E27FC236}">
                <a16:creationId xmlns:a16="http://schemas.microsoft.com/office/drawing/2014/main" id="{0005CF7D-B297-6DB0-01CB-14A8910C2F8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6259146"/>
            <a:ext cx="12192000" cy="431333"/>
          </a:xfrm>
          <a:prstGeom prst="rect">
            <a:avLst/>
          </a:prstGeom>
        </p:spPr>
      </p:pic>
      <p:sp>
        <p:nvSpPr>
          <p:cNvPr id="11" name="CuadroTexto 10">
            <a:extLst>
              <a:ext uri="{FF2B5EF4-FFF2-40B4-BE49-F238E27FC236}">
                <a16:creationId xmlns:a16="http://schemas.microsoft.com/office/drawing/2014/main" id="{76FE02B4-0C46-4F8F-95ED-10A87E0C0F36}"/>
              </a:ext>
            </a:extLst>
          </p:cNvPr>
          <p:cNvSpPr txBox="1"/>
          <p:nvPr/>
        </p:nvSpPr>
        <p:spPr>
          <a:xfrm>
            <a:off x="1576857" y="313165"/>
            <a:ext cx="7764368" cy="584775"/>
          </a:xfrm>
          <a:prstGeom prst="rect">
            <a:avLst/>
          </a:prstGeom>
          <a:noFill/>
        </p:spPr>
        <p:txBody>
          <a:bodyPr wrap="square">
            <a:spAutoFit/>
          </a:bodyPr>
          <a:lstStyle/>
          <a:p>
            <a:r>
              <a:rPr lang="es-ES" sz="3200" b="1" spc="-10" dirty="0">
                <a:solidFill>
                  <a:srgbClr val="678D41"/>
                </a:solidFill>
                <a:latin typeface="Times New Roman" panose="02020603050405020304" pitchFamily="18" charset="0"/>
                <a:ea typeface="Times New Roman" panose="02020603050405020304" pitchFamily="18" charset="0"/>
              </a:rPr>
              <a:t>IV.</a:t>
            </a:r>
            <a:r>
              <a:rPr lang="es-MX" sz="3200" b="1" spc="-10" dirty="0">
                <a:solidFill>
                  <a:srgbClr val="678D41"/>
                </a:solidFill>
                <a:effectLst/>
                <a:latin typeface="Times New Roman" panose="02020603050405020304" pitchFamily="18" charset="0"/>
                <a:ea typeface="Times New Roman" panose="02020603050405020304" pitchFamily="18" charset="0"/>
              </a:rPr>
              <a:t>	Metodología </a:t>
            </a:r>
            <a:endParaRPr lang="es-PE" sz="3200" dirty="0"/>
          </a:p>
        </p:txBody>
      </p:sp>
      <p:sp>
        <p:nvSpPr>
          <p:cNvPr id="6" name="Marcador de número de diapositiva 5">
            <a:extLst>
              <a:ext uri="{FF2B5EF4-FFF2-40B4-BE49-F238E27FC236}">
                <a16:creationId xmlns:a16="http://schemas.microsoft.com/office/drawing/2014/main" id="{7879FD6C-E41C-B025-3E57-F275AD302FB0}"/>
              </a:ext>
            </a:extLst>
          </p:cNvPr>
          <p:cNvSpPr>
            <a:spLocks noGrp="1"/>
          </p:cNvSpPr>
          <p:nvPr>
            <p:ph type="sldNum" sz="quarter" idx="12"/>
          </p:nvPr>
        </p:nvSpPr>
        <p:spPr>
          <a:xfrm>
            <a:off x="9217391" y="6292249"/>
            <a:ext cx="2743200" cy="365125"/>
          </a:xfrm>
        </p:spPr>
        <p:txBody>
          <a:bodyPr/>
          <a:lstStyle/>
          <a:p>
            <a:fld id="{87D75D39-ABF2-421A-A49D-D1890B74CF6F}" type="slidenum">
              <a:rPr lang="es-PE" sz="1600" b="1" smtClean="0">
                <a:solidFill>
                  <a:schemeClr val="bg1"/>
                </a:solidFill>
                <a:latin typeface="Times New Roman" panose="02020603050405020304" pitchFamily="18" charset="0"/>
                <a:cs typeface="Times New Roman" panose="02020603050405020304" pitchFamily="18" charset="0"/>
              </a:rPr>
              <a:t>17</a:t>
            </a:fld>
            <a:endParaRPr lang="es-PE" sz="1600" b="1" dirty="0">
              <a:solidFill>
                <a:schemeClr val="bg1"/>
              </a:solidFill>
              <a:latin typeface="Times New Roman" panose="02020603050405020304" pitchFamily="18" charset="0"/>
              <a:cs typeface="Times New Roman" panose="02020603050405020304" pitchFamily="18" charset="0"/>
            </a:endParaRPr>
          </a:p>
        </p:txBody>
      </p:sp>
      <p:cxnSp>
        <p:nvCxnSpPr>
          <p:cNvPr id="12" name="Conector recto 11">
            <a:extLst>
              <a:ext uri="{FF2B5EF4-FFF2-40B4-BE49-F238E27FC236}">
                <a16:creationId xmlns:a16="http://schemas.microsoft.com/office/drawing/2014/main" id="{E8EEB121-5F7D-8768-0F54-2ECF0F96CB51}"/>
              </a:ext>
            </a:extLst>
          </p:cNvPr>
          <p:cNvCxnSpPr>
            <a:cxnSpLocks/>
          </p:cNvCxnSpPr>
          <p:nvPr/>
        </p:nvCxnSpPr>
        <p:spPr>
          <a:xfrm flipV="1">
            <a:off x="1675470" y="897940"/>
            <a:ext cx="6715495" cy="22412"/>
          </a:xfrm>
          <a:prstGeom prst="line">
            <a:avLst/>
          </a:prstGeom>
        </p:spPr>
        <p:style>
          <a:lnRef idx="3">
            <a:schemeClr val="accent6"/>
          </a:lnRef>
          <a:fillRef idx="0">
            <a:schemeClr val="accent6"/>
          </a:fillRef>
          <a:effectRef idx="2">
            <a:schemeClr val="accent6"/>
          </a:effectRef>
          <a:fontRef idx="minor">
            <a:schemeClr val="tx1"/>
          </a:fontRef>
        </p:style>
      </p:cxnSp>
      <p:sp>
        <p:nvSpPr>
          <p:cNvPr id="7" name="CuadroTexto 6">
            <a:extLst>
              <a:ext uri="{FF2B5EF4-FFF2-40B4-BE49-F238E27FC236}">
                <a16:creationId xmlns:a16="http://schemas.microsoft.com/office/drawing/2014/main" id="{2B592516-DD50-4EC5-ABF4-9FF09A875A92}"/>
              </a:ext>
            </a:extLst>
          </p:cNvPr>
          <p:cNvSpPr txBox="1"/>
          <p:nvPr/>
        </p:nvSpPr>
        <p:spPr>
          <a:xfrm>
            <a:off x="523970" y="953455"/>
            <a:ext cx="9018494" cy="461665"/>
          </a:xfrm>
          <a:prstGeom prst="rect">
            <a:avLst/>
          </a:prstGeom>
          <a:noFill/>
        </p:spPr>
        <p:txBody>
          <a:bodyPr wrap="square">
            <a:spAutoFit/>
          </a:bodyPr>
          <a:lstStyle/>
          <a:p>
            <a:pPr algn="just">
              <a:spcBef>
                <a:spcPts val="600"/>
              </a:spcBef>
            </a:pPr>
            <a:r>
              <a:rPr lang="es-MX" sz="2400" b="1">
                <a:latin typeface="Times New Roman" panose="02020603050405020304" pitchFamily="18" charset="0"/>
                <a:cs typeface="Times New Roman" panose="02020603050405020304" pitchFamily="18" charset="0"/>
              </a:rPr>
              <a:t>6.6.	 Diseño experimental</a:t>
            </a:r>
            <a:endParaRPr lang="es-MX" sz="1800" kern="100" dirty="0">
              <a:effectLst/>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2050" name="Picture 2" descr="¿Por qué son importantes las bacterias solubilizadoras de fósforo en la ...">
            <a:extLst>
              <a:ext uri="{FF2B5EF4-FFF2-40B4-BE49-F238E27FC236}">
                <a16:creationId xmlns:a16="http://schemas.microsoft.com/office/drawing/2014/main" id="{BD2DB4EB-0716-41AB-8814-2F8A16654D6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32493" y="1989138"/>
            <a:ext cx="4719452" cy="3539589"/>
          </a:xfrm>
          <a:prstGeom prst="rect">
            <a:avLst/>
          </a:prstGeom>
          <a:noFill/>
          <a:extLst>
            <a:ext uri="{909E8E84-426E-40DD-AFC4-6F175D3DCCD1}">
              <a14:hiddenFill xmlns:a14="http://schemas.microsoft.com/office/drawing/2010/main">
                <a:solidFill>
                  <a:srgbClr val="FFFFFF"/>
                </a:solidFill>
              </a14:hiddenFill>
            </a:ext>
          </a:extLst>
        </p:spPr>
      </p:pic>
      <p:sp>
        <p:nvSpPr>
          <p:cNvPr id="13" name="CuadroTexto 12">
            <a:extLst>
              <a:ext uri="{FF2B5EF4-FFF2-40B4-BE49-F238E27FC236}">
                <a16:creationId xmlns:a16="http://schemas.microsoft.com/office/drawing/2014/main" id="{407EE127-EF15-4050-9FCA-6C026E8D1A19}"/>
              </a:ext>
            </a:extLst>
          </p:cNvPr>
          <p:cNvSpPr txBox="1"/>
          <p:nvPr/>
        </p:nvSpPr>
        <p:spPr>
          <a:xfrm>
            <a:off x="152400" y="1950806"/>
            <a:ext cx="6096000" cy="3736279"/>
          </a:xfrm>
          <a:prstGeom prst="rect">
            <a:avLst/>
          </a:prstGeom>
          <a:noFill/>
        </p:spPr>
        <p:txBody>
          <a:bodyPr wrap="square">
            <a:spAutoFit/>
          </a:bodyPr>
          <a:lstStyle/>
          <a:p>
            <a:pPr marL="449580" algn="just">
              <a:lnSpc>
                <a:spcPct val="150000"/>
              </a:lnSpc>
              <a:spcBef>
                <a:spcPts val="1200"/>
              </a:spcBef>
              <a:spcAft>
                <a:spcPts val="800"/>
              </a:spcAft>
            </a:pPr>
            <a:r>
              <a:rPr lang="es-PE" sz="2000" kern="0" dirty="0">
                <a:effectLst/>
                <a:latin typeface="Times New Roman" panose="02020603050405020304" pitchFamily="18" charset="0"/>
                <a:ea typeface="Calibri" panose="020F0502020204030204" pitchFamily="34" charset="0"/>
                <a:cs typeface="Times New Roman" panose="02020603050405020304" pitchFamily="18" charset="0"/>
              </a:rPr>
              <a:t>En la investigación se trabajará con un diseño factorial completamente al azar (DCA) con 2 factores y 3 niveles de cada factor: Cepas de PSB (Cepa A, Cepa B, Cepa C) y Concentración de PSB (10⁶, 10⁷, 10⁸ UFC/</a:t>
            </a:r>
            <a:r>
              <a:rPr lang="es-PE" sz="2000" kern="0" dirty="0" err="1">
                <a:effectLst/>
                <a:latin typeface="Times New Roman" panose="02020603050405020304" pitchFamily="18" charset="0"/>
                <a:ea typeface="Calibri" panose="020F0502020204030204" pitchFamily="34" charset="0"/>
                <a:cs typeface="Times New Roman" panose="02020603050405020304" pitchFamily="18" charset="0"/>
              </a:rPr>
              <a:t>mL</a:t>
            </a:r>
            <a:r>
              <a:rPr lang="es-PE" sz="2000" kern="0" dirty="0">
                <a:effectLst/>
                <a:latin typeface="Times New Roman" panose="02020603050405020304" pitchFamily="18" charset="0"/>
                <a:ea typeface="Calibri" panose="020F0502020204030204" pitchFamily="34" charset="0"/>
                <a:cs typeface="Times New Roman" panose="02020603050405020304" pitchFamily="18" charset="0"/>
              </a:rPr>
              <a:t>). Con 5 repeticiones de cada tratamiento, los tratamientos serán 9 mas 1 tratamiento testigo (sin inóculo de PSB). Haciendo un total de 50 unidades experimentales.</a:t>
            </a:r>
            <a:endParaRPr lang="es-PE" sz="20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6388757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n 8">
            <a:extLst>
              <a:ext uri="{FF2B5EF4-FFF2-40B4-BE49-F238E27FC236}">
                <a16:creationId xmlns:a16="http://schemas.microsoft.com/office/drawing/2014/main" id="{0005CF7D-B297-6DB0-01CB-14A8910C2F8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6259146"/>
            <a:ext cx="12192000" cy="431333"/>
          </a:xfrm>
          <a:prstGeom prst="rect">
            <a:avLst/>
          </a:prstGeom>
        </p:spPr>
      </p:pic>
      <p:sp>
        <p:nvSpPr>
          <p:cNvPr id="11" name="CuadroTexto 10">
            <a:extLst>
              <a:ext uri="{FF2B5EF4-FFF2-40B4-BE49-F238E27FC236}">
                <a16:creationId xmlns:a16="http://schemas.microsoft.com/office/drawing/2014/main" id="{76FE02B4-0C46-4F8F-95ED-10A87E0C0F36}"/>
              </a:ext>
            </a:extLst>
          </p:cNvPr>
          <p:cNvSpPr txBox="1"/>
          <p:nvPr/>
        </p:nvSpPr>
        <p:spPr>
          <a:xfrm>
            <a:off x="1576857" y="313165"/>
            <a:ext cx="7764368" cy="584775"/>
          </a:xfrm>
          <a:prstGeom prst="rect">
            <a:avLst/>
          </a:prstGeom>
          <a:noFill/>
        </p:spPr>
        <p:txBody>
          <a:bodyPr wrap="square">
            <a:spAutoFit/>
          </a:bodyPr>
          <a:lstStyle/>
          <a:p>
            <a:r>
              <a:rPr lang="es-ES" sz="3200" b="1" spc="-10" dirty="0">
                <a:solidFill>
                  <a:srgbClr val="678D41"/>
                </a:solidFill>
                <a:latin typeface="Times New Roman" panose="02020603050405020304" pitchFamily="18" charset="0"/>
                <a:ea typeface="Times New Roman" panose="02020603050405020304" pitchFamily="18" charset="0"/>
              </a:rPr>
              <a:t>IV.</a:t>
            </a:r>
            <a:r>
              <a:rPr lang="es-MX" sz="3200" b="1" spc="-10" dirty="0">
                <a:solidFill>
                  <a:srgbClr val="678D41"/>
                </a:solidFill>
                <a:effectLst/>
                <a:latin typeface="Times New Roman" panose="02020603050405020304" pitchFamily="18" charset="0"/>
                <a:ea typeface="Times New Roman" panose="02020603050405020304" pitchFamily="18" charset="0"/>
              </a:rPr>
              <a:t>	Metodología </a:t>
            </a:r>
            <a:endParaRPr lang="es-PE" sz="3200" dirty="0"/>
          </a:p>
        </p:txBody>
      </p:sp>
      <p:sp>
        <p:nvSpPr>
          <p:cNvPr id="6" name="Marcador de número de diapositiva 5">
            <a:extLst>
              <a:ext uri="{FF2B5EF4-FFF2-40B4-BE49-F238E27FC236}">
                <a16:creationId xmlns:a16="http://schemas.microsoft.com/office/drawing/2014/main" id="{7879FD6C-E41C-B025-3E57-F275AD302FB0}"/>
              </a:ext>
            </a:extLst>
          </p:cNvPr>
          <p:cNvSpPr>
            <a:spLocks noGrp="1"/>
          </p:cNvSpPr>
          <p:nvPr>
            <p:ph type="sldNum" sz="quarter" idx="12"/>
          </p:nvPr>
        </p:nvSpPr>
        <p:spPr>
          <a:xfrm>
            <a:off x="9217391" y="6292249"/>
            <a:ext cx="2743200" cy="365125"/>
          </a:xfrm>
        </p:spPr>
        <p:txBody>
          <a:bodyPr/>
          <a:lstStyle/>
          <a:p>
            <a:fld id="{87D75D39-ABF2-421A-A49D-D1890B74CF6F}" type="slidenum">
              <a:rPr lang="es-PE" sz="1600" b="1" smtClean="0">
                <a:solidFill>
                  <a:schemeClr val="bg1"/>
                </a:solidFill>
                <a:latin typeface="Times New Roman" panose="02020603050405020304" pitchFamily="18" charset="0"/>
                <a:cs typeface="Times New Roman" panose="02020603050405020304" pitchFamily="18" charset="0"/>
              </a:rPr>
              <a:t>18</a:t>
            </a:fld>
            <a:endParaRPr lang="es-PE" sz="1600" b="1" dirty="0">
              <a:solidFill>
                <a:schemeClr val="bg1"/>
              </a:solidFill>
              <a:latin typeface="Times New Roman" panose="02020603050405020304" pitchFamily="18" charset="0"/>
              <a:cs typeface="Times New Roman" panose="02020603050405020304" pitchFamily="18" charset="0"/>
            </a:endParaRPr>
          </a:p>
        </p:txBody>
      </p:sp>
      <p:cxnSp>
        <p:nvCxnSpPr>
          <p:cNvPr id="12" name="Conector recto 11">
            <a:extLst>
              <a:ext uri="{FF2B5EF4-FFF2-40B4-BE49-F238E27FC236}">
                <a16:creationId xmlns:a16="http://schemas.microsoft.com/office/drawing/2014/main" id="{E8EEB121-5F7D-8768-0F54-2ECF0F96CB51}"/>
              </a:ext>
            </a:extLst>
          </p:cNvPr>
          <p:cNvCxnSpPr>
            <a:cxnSpLocks/>
          </p:cNvCxnSpPr>
          <p:nvPr/>
        </p:nvCxnSpPr>
        <p:spPr>
          <a:xfrm flipV="1">
            <a:off x="1675470" y="897940"/>
            <a:ext cx="6715495" cy="22412"/>
          </a:xfrm>
          <a:prstGeom prst="line">
            <a:avLst/>
          </a:prstGeom>
        </p:spPr>
        <p:style>
          <a:lnRef idx="3">
            <a:schemeClr val="accent6"/>
          </a:lnRef>
          <a:fillRef idx="0">
            <a:schemeClr val="accent6"/>
          </a:fillRef>
          <a:effectRef idx="2">
            <a:schemeClr val="accent6"/>
          </a:effectRef>
          <a:fontRef idx="minor">
            <a:schemeClr val="tx1"/>
          </a:fontRef>
        </p:style>
      </p:cxnSp>
      <p:sp>
        <p:nvSpPr>
          <p:cNvPr id="7" name="CuadroTexto 6">
            <a:extLst>
              <a:ext uri="{FF2B5EF4-FFF2-40B4-BE49-F238E27FC236}">
                <a16:creationId xmlns:a16="http://schemas.microsoft.com/office/drawing/2014/main" id="{2B592516-DD50-4EC5-ABF4-9FF09A875A92}"/>
              </a:ext>
            </a:extLst>
          </p:cNvPr>
          <p:cNvSpPr txBox="1"/>
          <p:nvPr/>
        </p:nvSpPr>
        <p:spPr>
          <a:xfrm>
            <a:off x="523970" y="953455"/>
            <a:ext cx="9018494" cy="461665"/>
          </a:xfrm>
          <a:prstGeom prst="rect">
            <a:avLst/>
          </a:prstGeom>
          <a:noFill/>
        </p:spPr>
        <p:txBody>
          <a:bodyPr wrap="square">
            <a:spAutoFit/>
          </a:bodyPr>
          <a:lstStyle/>
          <a:p>
            <a:pPr algn="just">
              <a:spcBef>
                <a:spcPts val="600"/>
              </a:spcBef>
            </a:pPr>
            <a:r>
              <a:rPr lang="es-MX" sz="2400" b="1" dirty="0">
                <a:latin typeface="Times New Roman" panose="02020603050405020304" pitchFamily="18" charset="0"/>
                <a:cs typeface="Times New Roman" panose="02020603050405020304" pitchFamily="18" charset="0"/>
              </a:rPr>
              <a:t>6.7.	 Análisis de datos</a:t>
            </a:r>
            <a:endParaRPr lang="es-MX" sz="1800" kern="100" dirty="0">
              <a:effectLst/>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2050" name="Picture 2" descr="¿Por qué son importantes las bacterias solubilizadoras de fósforo en la ...">
            <a:extLst>
              <a:ext uri="{FF2B5EF4-FFF2-40B4-BE49-F238E27FC236}">
                <a16:creationId xmlns:a16="http://schemas.microsoft.com/office/drawing/2014/main" id="{BD2DB4EB-0716-41AB-8814-2F8A16654D6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32493" y="1989138"/>
            <a:ext cx="4719452" cy="3539589"/>
          </a:xfrm>
          <a:prstGeom prst="rect">
            <a:avLst/>
          </a:prstGeom>
          <a:noFill/>
          <a:extLst>
            <a:ext uri="{909E8E84-426E-40DD-AFC4-6F175D3DCCD1}">
              <a14:hiddenFill xmlns:a14="http://schemas.microsoft.com/office/drawing/2010/main">
                <a:solidFill>
                  <a:srgbClr val="FFFFFF"/>
                </a:solidFill>
              </a14:hiddenFill>
            </a:ext>
          </a:extLst>
        </p:spPr>
      </p:pic>
      <p:sp>
        <p:nvSpPr>
          <p:cNvPr id="13" name="CuadroTexto 12">
            <a:extLst>
              <a:ext uri="{FF2B5EF4-FFF2-40B4-BE49-F238E27FC236}">
                <a16:creationId xmlns:a16="http://schemas.microsoft.com/office/drawing/2014/main" id="{407EE127-EF15-4050-9FCA-6C026E8D1A19}"/>
              </a:ext>
            </a:extLst>
          </p:cNvPr>
          <p:cNvSpPr txBox="1"/>
          <p:nvPr/>
        </p:nvSpPr>
        <p:spPr>
          <a:xfrm>
            <a:off x="188259" y="1532361"/>
            <a:ext cx="6454588" cy="4659609"/>
          </a:xfrm>
          <a:prstGeom prst="rect">
            <a:avLst/>
          </a:prstGeom>
          <a:noFill/>
        </p:spPr>
        <p:txBody>
          <a:bodyPr wrap="square">
            <a:spAutoFit/>
          </a:bodyPr>
          <a:lstStyle/>
          <a:p>
            <a:pPr marL="449580" algn="just">
              <a:lnSpc>
                <a:spcPct val="150000"/>
              </a:lnSpc>
              <a:spcBef>
                <a:spcPts val="1200"/>
              </a:spcBef>
              <a:spcAft>
                <a:spcPts val="800"/>
              </a:spcAft>
            </a:pPr>
            <a:r>
              <a:rPr lang="es-MX" sz="2000" kern="0" dirty="0">
                <a:effectLst/>
                <a:latin typeface="Times New Roman" panose="02020603050405020304" pitchFamily="18" charset="0"/>
                <a:ea typeface="Calibri" panose="020F0502020204030204" pitchFamily="34" charset="0"/>
                <a:cs typeface="Times New Roman" panose="02020603050405020304" pitchFamily="18" charset="0"/>
              </a:rPr>
              <a:t>Se realizará mediante el software R Studio, una herramienta de código abierto basada en el lenguaje de programación R, ampliamente reconocida por su capacidad para gestionar, analizar y visualizar datos de manera eficiente y reproducible. R Studio permite realizar análisis estadísticos avanzados, aplicar modelos de regresión, pruebas de hipótesis y análisis multivariado, lo cual es ideal para proyectos científicos que requieren un manejo robusto y preciso de grandes conjuntos de datos </a:t>
            </a:r>
            <a:endParaRPr lang="es-PE" sz="20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0640677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n 8">
            <a:extLst>
              <a:ext uri="{FF2B5EF4-FFF2-40B4-BE49-F238E27FC236}">
                <a16:creationId xmlns:a16="http://schemas.microsoft.com/office/drawing/2014/main" id="{0005CF7D-B297-6DB0-01CB-14A8910C2F8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6259146"/>
            <a:ext cx="12192000" cy="431333"/>
          </a:xfrm>
          <a:prstGeom prst="rect">
            <a:avLst/>
          </a:prstGeom>
        </p:spPr>
      </p:pic>
      <p:sp>
        <p:nvSpPr>
          <p:cNvPr id="11" name="CuadroTexto 10">
            <a:extLst>
              <a:ext uri="{FF2B5EF4-FFF2-40B4-BE49-F238E27FC236}">
                <a16:creationId xmlns:a16="http://schemas.microsoft.com/office/drawing/2014/main" id="{76FE02B4-0C46-4F8F-95ED-10A87E0C0F36}"/>
              </a:ext>
            </a:extLst>
          </p:cNvPr>
          <p:cNvSpPr txBox="1"/>
          <p:nvPr/>
        </p:nvSpPr>
        <p:spPr>
          <a:xfrm>
            <a:off x="1576857" y="313165"/>
            <a:ext cx="7764368" cy="584775"/>
          </a:xfrm>
          <a:prstGeom prst="rect">
            <a:avLst/>
          </a:prstGeom>
          <a:noFill/>
        </p:spPr>
        <p:txBody>
          <a:bodyPr wrap="square">
            <a:spAutoFit/>
          </a:bodyPr>
          <a:lstStyle/>
          <a:p>
            <a:r>
              <a:rPr lang="es-ES" sz="3200" b="1" spc="-10" dirty="0">
                <a:solidFill>
                  <a:srgbClr val="678D41"/>
                </a:solidFill>
                <a:latin typeface="Times New Roman" panose="02020603050405020304" pitchFamily="18" charset="0"/>
                <a:ea typeface="Times New Roman" panose="02020603050405020304" pitchFamily="18" charset="0"/>
              </a:rPr>
              <a:t>V.</a:t>
            </a:r>
            <a:r>
              <a:rPr lang="es-MX" sz="3200" b="1" spc="-10" dirty="0">
                <a:solidFill>
                  <a:srgbClr val="678D41"/>
                </a:solidFill>
                <a:latin typeface="Times New Roman" panose="02020603050405020304" pitchFamily="18" charset="0"/>
                <a:ea typeface="Times New Roman" panose="02020603050405020304" pitchFamily="18" charset="0"/>
              </a:rPr>
              <a:t> </a:t>
            </a:r>
            <a:r>
              <a:rPr lang="es-MX" sz="3200" b="1" spc="-10" dirty="0">
                <a:solidFill>
                  <a:srgbClr val="678D41"/>
                </a:solidFill>
                <a:effectLst/>
                <a:latin typeface="Times New Roman" panose="02020603050405020304" pitchFamily="18" charset="0"/>
                <a:ea typeface="Times New Roman" panose="02020603050405020304" pitchFamily="18" charset="0"/>
              </a:rPr>
              <a:t>Referencias </a:t>
            </a:r>
            <a:endParaRPr lang="es-PE" sz="3200" dirty="0"/>
          </a:p>
        </p:txBody>
      </p:sp>
      <p:sp>
        <p:nvSpPr>
          <p:cNvPr id="6" name="Marcador de número de diapositiva 5">
            <a:extLst>
              <a:ext uri="{FF2B5EF4-FFF2-40B4-BE49-F238E27FC236}">
                <a16:creationId xmlns:a16="http://schemas.microsoft.com/office/drawing/2014/main" id="{7879FD6C-E41C-B025-3E57-F275AD302FB0}"/>
              </a:ext>
            </a:extLst>
          </p:cNvPr>
          <p:cNvSpPr>
            <a:spLocks noGrp="1"/>
          </p:cNvSpPr>
          <p:nvPr>
            <p:ph type="sldNum" sz="quarter" idx="12"/>
          </p:nvPr>
        </p:nvSpPr>
        <p:spPr>
          <a:xfrm>
            <a:off x="9217391" y="6292249"/>
            <a:ext cx="2743200" cy="365125"/>
          </a:xfrm>
        </p:spPr>
        <p:txBody>
          <a:bodyPr/>
          <a:lstStyle/>
          <a:p>
            <a:fld id="{87D75D39-ABF2-421A-A49D-D1890B74CF6F}" type="slidenum">
              <a:rPr lang="es-PE" sz="1600" b="1" smtClean="0">
                <a:solidFill>
                  <a:schemeClr val="bg1"/>
                </a:solidFill>
                <a:latin typeface="Times New Roman" panose="02020603050405020304" pitchFamily="18" charset="0"/>
                <a:cs typeface="Times New Roman" panose="02020603050405020304" pitchFamily="18" charset="0"/>
              </a:rPr>
              <a:t>19</a:t>
            </a:fld>
            <a:endParaRPr lang="es-PE" sz="1600" b="1" dirty="0">
              <a:solidFill>
                <a:schemeClr val="bg1"/>
              </a:solidFill>
              <a:latin typeface="Times New Roman" panose="02020603050405020304" pitchFamily="18" charset="0"/>
              <a:cs typeface="Times New Roman" panose="02020603050405020304" pitchFamily="18" charset="0"/>
            </a:endParaRPr>
          </a:p>
        </p:txBody>
      </p:sp>
      <p:cxnSp>
        <p:nvCxnSpPr>
          <p:cNvPr id="12" name="Conector recto 11">
            <a:extLst>
              <a:ext uri="{FF2B5EF4-FFF2-40B4-BE49-F238E27FC236}">
                <a16:creationId xmlns:a16="http://schemas.microsoft.com/office/drawing/2014/main" id="{E8EEB121-5F7D-8768-0F54-2ECF0F96CB51}"/>
              </a:ext>
            </a:extLst>
          </p:cNvPr>
          <p:cNvCxnSpPr>
            <a:cxnSpLocks/>
          </p:cNvCxnSpPr>
          <p:nvPr/>
        </p:nvCxnSpPr>
        <p:spPr>
          <a:xfrm flipV="1">
            <a:off x="1675470" y="897940"/>
            <a:ext cx="6715495" cy="22412"/>
          </a:xfrm>
          <a:prstGeom prst="line">
            <a:avLst/>
          </a:prstGeom>
        </p:spPr>
        <p:style>
          <a:lnRef idx="3">
            <a:schemeClr val="accent6"/>
          </a:lnRef>
          <a:fillRef idx="0">
            <a:schemeClr val="accent6"/>
          </a:fillRef>
          <a:effectRef idx="2">
            <a:schemeClr val="accent6"/>
          </a:effectRef>
          <a:fontRef idx="minor">
            <a:schemeClr val="tx1"/>
          </a:fontRef>
        </p:style>
      </p:cxnSp>
      <p:sp>
        <p:nvSpPr>
          <p:cNvPr id="3" name="CuadroTexto 2">
            <a:extLst>
              <a:ext uri="{FF2B5EF4-FFF2-40B4-BE49-F238E27FC236}">
                <a16:creationId xmlns:a16="http://schemas.microsoft.com/office/drawing/2014/main" id="{77385B0F-6C32-4B5F-86DE-6B35CC9790A6}"/>
              </a:ext>
            </a:extLst>
          </p:cNvPr>
          <p:cNvSpPr txBox="1"/>
          <p:nvPr/>
        </p:nvSpPr>
        <p:spPr>
          <a:xfrm>
            <a:off x="367553" y="1004048"/>
            <a:ext cx="11824447" cy="5669052"/>
          </a:xfrm>
          <a:prstGeom prst="rect">
            <a:avLst/>
          </a:prstGeom>
          <a:noFill/>
        </p:spPr>
        <p:txBody>
          <a:bodyPr wrap="square" rtlCol="0">
            <a:spAutoFit/>
          </a:bodyPr>
          <a:lstStyle/>
          <a:p>
            <a:pPr marL="252000" indent="-304800" algn="just">
              <a:lnSpc>
                <a:spcPct val="107000"/>
              </a:lnSpc>
              <a:spcAft>
                <a:spcPts val="800"/>
              </a:spcAft>
            </a:pPr>
            <a:r>
              <a:rPr lang="es-PE" sz="1600" kern="100" dirty="0" err="1">
                <a:effectLst/>
                <a:latin typeface="Times New Roman" panose="02020603050405020304" pitchFamily="18" charset="0"/>
                <a:ea typeface="Times New Roman" panose="02020603050405020304" pitchFamily="18" charset="0"/>
                <a:cs typeface="Times New Roman" panose="02020603050405020304" pitchFamily="18" charset="0"/>
              </a:rPr>
              <a:t>Abawari</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 R. A., </a:t>
            </a:r>
            <a:r>
              <a:rPr lang="es-PE" sz="1600" kern="100" dirty="0" err="1">
                <a:effectLst/>
                <a:latin typeface="Times New Roman" panose="02020603050405020304" pitchFamily="18" charset="0"/>
                <a:ea typeface="Times New Roman" panose="02020603050405020304" pitchFamily="18" charset="0"/>
                <a:cs typeface="Times New Roman" panose="02020603050405020304" pitchFamily="18" charset="0"/>
              </a:rPr>
              <a:t>Assefa</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 F., &amp; Muleta, D. (2021). </a:t>
            </a:r>
            <a:r>
              <a:rPr lang="es-PE" sz="1600" kern="100" dirty="0" err="1">
                <a:effectLst/>
                <a:latin typeface="Times New Roman" panose="02020603050405020304" pitchFamily="18" charset="0"/>
                <a:ea typeface="Times New Roman" panose="02020603050405020304" pitchFamily="18" charset="0"/>
                <a:cs typeface="Times New Roman" panose="02020603050405020304" pitchFamily="18" charset="0"/>
              </a:rPr>
              <a:t>Effect</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600" kern="100" dirty="0" err="1">
                <a:effectLst/>
                <a:latin typeface="Times New Roman" panose="02020603050405020304" pitchFamily="18" charset="0"/>
                <a:ea typeface="Times New Roman" panose="02020603050405020304" pitchFamily="18" charset="0"/>
                <a:cs typeface="Times New Roman" panose="02020603050405020304" pitchFamily="18" charset="0"/>
              </a:rPr>
              <a:t>of</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600" kern="100" dirty="0" err="1">
                <a:effectLst/>
                <a:latin typeface="Times New Roman" panose="02020603050405020304" pitchFamily="18" charset="0"/>
                <a:ea typeface="Times New Roman" panose="02020603050405020304" pitchFamily="18" charset="0"/>
                <a:cs typeface="Times New Roman" panose="02020603050405020304" pitchFamily="18" charset="0"/>
              </a:rPr>
              <a:t>phosphate</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600" kern="100" dirty="0" err="1">
                <a:effectLst/>
                <a:latin typeface="Times New Roman" panose="02020603050405020304" pitchFamily="18" charset="0"/>
                <a:ea typeface="Times New Roman" panose="02020603050405020304" pitchFamily="18" charset="0"/>
                <a:cs typeface="Times New Roman" panose="02020603050405020304" pitchFamily="18" charset="0"/>
              </a:rPr>
              <a:t>solubilizing</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 bio-</a:t>
            </a:r>
            <a:r>
              <a:rPr lang="es-PE" sz="1600" kern="100" dirty="0" err="1">
                <a:effectLst/>
                <a:latin typeface="Times New Roman" panose="02020603050405020304" pitchFamily="18" charset="0"/>
                <a:ea typeface="Times New Roman" panose="02020603050405020304" pitchFamily="18" charset="0"/>
                <a:cs typeface="Times New Roman" panose="02020603050405020304" pitchFamily="18" charset="0"/>
              </a:rPr>
              <a:t>inoculants</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 and vermicompost </a:t>
            </a:r>
            <a:r>
              <a:rPr lang="es-PE" sz="1600" kern="100" dirty="0" err="1">
                <a:effectLst/>
                <a:latin typeface="Times New Roman" panose="02020603050405020304" pitchFamily="18" charset="0"/>
                <a:ea typeface="Times New Roman" panose="02020603050405020304" pitchFamily="18" charset="0"/>
                <a:cs typeface="Times New Roman" panose="02020603050405020304" pitchFamily="18" charset="0"/>
              </a:rPr>
              <a:t>application</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600" kern="100" dirty="0" err="1">
                <a:effectLst/>
                <a:latin typeface="Times New Roman" panose="02020603050405020304" pitchFamily="18" charset="0"/>
                <a:ea typeface="Times New Roman" panose="02020603050405020304" pitchFamily="18" charset="0"/>
                <a:cs typeface="Times New Roman" panose="02020603050405020304" pitchFamily="18" charset="0"/>
              </a:rPr>
              <a:t>on</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 mineral </a:t>
            </a:r>
            <a:r>
              <a:rPr lang="es-PE" sz="1600" kern="100" dirty="0" err="1">
                <a:effectLst/>
                <a:latin typeface="Times New Roman" panose="02020603050405020304" pitchFamily="18" charset="0"/>
                <a:ea typeface="Times New Roman" panose="02020603050405020304" pitchFamily="18" charset="0"/>
                <a:cs typeface="Times New Roman" panose="02020603050405020304" pitchFamily="18" charset="0"/>
              </a:rPr>
              <a:t>uptake</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 and </a:t>
            </a:r>
            <a:r>
              <a:rPr lang="es-PE" sz="1600" kern="100" dirty="0" err="1">
                <a:effectLst/>
                <a:latin typeface="Times New Roman" panose="02020603050405020304" pitchFamily="18" charset="0"/>
                <a:ea typeface="Times New Roman" panose="02020603050405020304" pitchFamily="18" charset="0"/>
                <a:cs typeface="Times New Roman" panose="02020603050405020304" pitchFamily="18" charset="0"/>
              </a:rPr>
              <a:t>growth</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600" kern="100" dirty="0" err="1">
                <a:effectLst/>
                <a:latin typeface="Times New Roman" panose="02020603050405020304" pitchFamily="18" charset="0"/>
                <a:ea typeface="Times New Roman" panose="02020603050405020304" pitchFamily="18" charset="0"/>
                <a:cs typeface="Times New Roman" panose="02020603050405020304" pitchFamily="18" charset="0"/>
              </a:rPr>
              <a:t>of</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600" kern="100" dirty="0" err="1">
                <a:effectLst/>
                <a:latin typeface="Times New Roman" panose="02020603050405020304" pitchFamily="18" charset="0"/>
                <a:ea typeface="Times New Roman" panose="02020603050405020304" pitchFamily="18" charset="0"/>
                <a:cs typeface="Times New Roman" panose="02020603050405020304" pitchFamily="18" charset="0"/>
              </a:rPr>
              <a:t>coffee</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600" kern="100" dirty="0" err="1">
                <a:effectLst/>
                <a:latin typeface="Times New Roman" panose="02020603050405020304" pitchFamily="18" charset="0"/>
                <a:ea typeface="Times New Roman" panose="02020603050405020304" pitchFamily="18" charset="0"/>
                <a:cs typeface="Times New Roman" panose="02020603050405020304" pitchFamily="18" charset="0"/>
              </a:rPr>
              <a:t>Coffea</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600" kern="100" dirty="0" err="1">
                <a:effectLst/>
                <a:latin typeface="Times New Roman" panose="02020603050405020304" pitchFamily="18" charset="0"/>
                <a:ea typeface="Times New Roman" panose="02020603050405020304" pitchFamily="18" charset="0"/>
                <a:cs typeface="Times New Roman" panose="02020603050405020304" pitchFamily="18" charset="0"/>
              </a:rPr>
              <a:t>arbica</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 L.) </a:t>
            </a:r>
            <a:r>
              <a:rPr lang="es-PE" sz="1600" kern="100" dirty="0" err="1">
                <a:effectLst/>
                <a:latin typeface="Times New Roman" panose="02020603050405020304" pitchFamily="18" charset="0"/>
                <a:ea typeface="Times New Roman" panose="02020603050405020304" pitchFamily="18" charset="0"/>
                <a:cs typeface="Times New Roman" panose="02020603050405020304" pitchFamily="18" charset="0"/>
              </a:rPr>
              <a:t>seedlings</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600" kern="100" dirty="0" err="1">
                <a:effectLst/>
                <a:latin typeface="Times New Roman" panose="02020603050405020304" pitchFamily="18" charset="0"/>
                <a:ea typeface="Times New Roman" panose="02020603050405020304" pitchFamily="18" charset="0"/>
                <a:cs typeface="Times New Roman" panose="02020603050405020304" pitchFamily="18" charset="0"/>
              </a:rPr>
              <a:t>under</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600" kern="100" dirty="0" err="1">
                <a:effectLst/>
                <a:latin typeface="Times New Roman" panose="02020603050405020304" pitchFamily="18" charset="0"/>
                <a:ea typeface="Times New Roman" panose="02020603050405020304" pitchFamily="18" charset="0"/>
                <a:cs typeface="Times New Roman" panose="02020603050405020304" pitchFamily="18" charset="0"/>
              </a:rPr>
              <a:t>greenhouse</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600" kern="100" dirty="0" err="1">
                <a:effectLst/>
                <a:latin typeface="Times New Roman" panose="02020603050405020304" pitchFamily="18" charset="0"/>
                <a:ea typeface="Times New Roman" panose="02020603050405020304" pitchFamily="18" charset="0"/>
                <a:cs typeface="Times New Roman" panose="02020603050405020304" pitchFamily="18" charset="0"/>
              </a:rPr>
              <a:t>condition</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600" i="1" kern="100" dirty="0">
                <a:effectLst/>
                <a:latin typeface="Times New Roman" panose="02020603050405020304" pitchFamily="18" charset="0"/>
                <a:ea typeface="Times New Roman" panose="02020603050405020304" pitchFamily="18" charset="0"/>
                <a:cs typeface="Times New Roman" panose="02020603050405020304" pitchFamily="18" charset="0"/>
              </a:rPr>
              <a:t>SINET: </a:t>
            </a:r>
            <a:r>
              <a:rPr lang="es-PE" sz="1600" i="1" kern="100" dirty="0" err="1">
                <a:effectLst/>
                <a:latin typeface="Times New Roman" panose="02020603050405020304" pitchFamily="18" charset="0"/>
                <a:ea typeface="Times New Roman" panose="02020603050405020304" pitchFamily="18" charset="0"/>
                <a:cs typeface="Times New Roman" panose="02020603050405020304" pitchFamily="18" charset="0"/>
              </a:rPr>
              <a:t>Ethiopian</a:t>
            </a:r>
            <a:r>
              <a:rPr lang="es-PE" sz="1600" i="1"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600" i="1" kern="100" dirty="0" err="1">
                <a:effectLst/>
                <a:latin typeface="Times New Roman" panose="02020603050405020304" pitchFamily="18" charset="0"/>
                <a:ea typeface="Times New Roman" panose="02020603050405020304" pitchFamily="18" charset="0"/>
                <a:cs typeface="Times New Roman" panose="02020603050405020304" pitchFamily="18" charset="0"/>
              </a:rPr>
              <a:t>Journal</a:t>
            </a:r>
            <a:r>
              <a:rPr lang="es-PE" sz="1600" i="1"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600" i="1" kern="100" dirty="0" err="1">
                <a:effectLst/>
                <a:latin typeface="Times New Roman" panose="02020603050405020304" pitchFamily="18" charset="0"/>
                <a:ea typeface="Times New Roman" panose="02020603050405020304" pitchFamily="18" charset="0"/>
                <a:cs typeface="Times New Roman" panose="02020603050405020304" pitchFamily="18" charset="0"/>
              </a:rPr>
              <a:t>of</a:t>
            </a:r>
            <a:r>
              <a:rPr lang="es-PE" sz="1600" i="1"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600" i="1" kern="100" dirty="0" err="1">
                <a:effectLst/>
                <a:latin typeface="Times New Roman" panose="02020603050405020304" pitchFamily="18" charset="0"/>
                <a:ea typeface="Times New Roman" panose="02020603050405020304" pitchFamily="18" charset="0"/>
                <a:cs typeface="Times New Roman" panose="02020603050405020304" pitchFamily="18" charset="0"/>
              </a:rPr>
              <a:t>Science</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600" i="1" kern="100" dirty="0">
                <a:effectLst/>
                <a:latin typeface="Times New Roman" panose="02020603050405020304" pitchFamily="18" charset="0"/>
                <a:ea typeface="Times New Roman" panose="02020603050405020304" pitchFamily="18" charset="0"/>
                <a:cs typeface="Times New Roman" panose="02020603050405020304" pitchFamily="18" charset="0"/>
              </a:rPr>
              <a:t>44</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(2). https://doi.org/10.4314/sinet.v44i2.1</a:t>
            </a:r>
            <a:endParaRPr lang="es-PE" sz="16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252000" indent="-304800" algn="just">
              <a:lnSpc>
                <a:spcPct val="107000"/>
              </a:lnSpc>
              <a:spcAft>
                <a:spcPts val="800"/>
              </a:spcAft>
            </a:pP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Ali, N., &amp; Pati, A. M. (2023). PGPR </a:t>
            </a:r>
            <a:r>
              <a:rPr lang="es-PE" sz="1600" kern="100" dirty="0" err="1">
                <a:effectLst/>
                <a:latin typeface="Times New Roman" panose="02020603050405020304" pitchFamily="18" charset="0"/>
                <a:ea typeface="Times New Roman" panose="02020603050405020304" pitchFamily="18" charset="0"/>
                <a:cs typeface="Times New Roman" panose="02020603050405020304" pitchFamily="18" charset="0"/>
              </a:rPr>
              <a:t>mediated</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600" kern="100" dirty="0" err="1">
                <a:effectLst/>
                <a:latin typeface="Times New Roman" panose="02020603050405020304" pitchFamily="18" charset="0"/>
                <a:ea typeface="Times New Roman" panose="02020603050405020304" pitchFamily="18" charset="0"/>
                <a:cs typeface="Times New Roman" panose="02020603050405020304" pitchFamily="18" charset="0"/>
              </a:rPr>
              <a:t>enhancement</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600" kern="100" dirty="0" err="1">
                <a:effectLst/>
                <a:latin typeface="Times New Roman" panose="02020603050405020304" pitchFamily="18" charset="0"/>
                <a:ea typeface="Times New Roman" panose="02020603050405020304" pitchFamily="18" charset="0"/>
                <a:cs typeface="Times New Roman" panose="02020603050405020304" pitchFamily="18" charset="0"/>
              </a:rPr>
              <a:t>of</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600" kern="100" dirty="0" err="1">
                <a:effectLst/>
                <a:latin typeface="Times New Roman" panose="02020603050405020304" pitchFamily="18" charset="0"/>
                <a:ea typeface="Times New Roman" panose="02020603050405020304" pitchFamily="18" charset="0"/>
                <a:cs typeface="Times New Roman" panose="02020603050405020304" pitchFamily="18" charset="0"/>
              </a:rPr>
              <a:t>saffron</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600" kern="100" dirty="0" err="1">
                <a:effectLst/>
                <a:latin typeface="Times New Roman" panose="02020603050405020304" pitchFamily="18" charset="0"/>
                <a:ea typeface="Times New Roman" panose="02020603050405020304" pitchFamily="18" charset="0"/>
                <a:cs typeface="Times New Roman" panose="02020603050405020304" pitchFamily="18" charset="0"/>
              </a:rPr>
              <a:t>corm</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600" kern="100" dirty="0" err="1">
                <a:effectLst/>
                <a:latin typeface="Times New Roman" panose="02020603050405020304" pitchFamily="18" charset="0"/>
                <a:ea typeface="Times New Roman" panose="02020603050405020304" pitchFamily="18" charset="0"/>
                <a:cs typeface="Times New Roman" panose="02020603050405020304" pitchFamily="18" charset="0"/>
              </a:rPr>
              <a:t>production</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 in non-</a:t>
            </a:r>
            <a:r>
              <a:rPr lang="es-PE" sz="1600" kern="100" dirty="0" err="1">
                <a:effectLst/>
                <a:latin typeface="Times New Roman" panose="02020603050405020304" pitchFamily="18" charset="0"/>
                <a:ea typeface="Times New Roman" panose="02020603050405020304" pitchFamily="18" charset="0"/>
                <a:cs typeface="Times New Roman" panose="02020603050405020304" pitchFamily="18" charset="0"/>
              </a:rPr>
              <a:t>traditional</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600" kern="100" dirty="0" err="1">
                <a:effectLst/>
                <a:latin typeface="Times New Roman" panose="02020603050405020304" pitchFamily="18" charset="0"/>
                <a:ea typeface="Times New Roman" panose="02020603050405020304" pitchFamily="18" charset="0"/>
                <a:cs typeface="Times New Roman" panose="02020603050405020304" pitchFamily="18" charset="0"/>
              </a:rPr>
              <a:t>area</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600" kern="100" dirty="0" err="1">
                <a:effectLst/>
                <a:latin typeface="Times New Roman" panose="02020603050405020304" pitchFamily="18" charset="0"/>
                <a:ea typeface="Times New Roman" panose="02020603050405020304" pitchFamily="18" charset="0"/>
                <a:cs typeface="Times New Roman" panose="02020603050405020304" pitchFamily="18" charset="0"/>
              </a:rPr>
              <a:t>of</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600" kern="100" dirty="0" err="1">
                <a:effectLst/>
                <a:latin typeface="Times New Roman" panose="02020603050405020304" pitchFamily="18" charset="0"/>
                <a:ea typeface="Times New Roman" panose="02020603050405020304" pitchFamily="18" charset="0"/>
                <a:cs typeface="Times New Roman" panose="02020603050405020304" pitchFamily="18" charset="0"/>
              </a:rPr>
              <a:t>Himachal</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 Pradesh, India. </a:t>
            </a:r>
            <a:r>
              <a:rPr lang="es-PE" sz="1600" i="1" kern="100" dirty="0">
                <a:effectLst/>
                <a:latin typeface="Times New Roman" panose="02020603050405020304" pitchFamily="18" charset="0"/>
                <a:ea typeface="Times New Roman" panose="02020603050405020304" pitchFamily="18" charset="0"/>
                <a:cs typeface="Times New Roman" panose="02020603050405020304" pitchFamily="18" charset="0"/>
              </a:rPr>
              <a:t>South </a:t>
            </a:r>
            <a:r>
              <a:rPr lang="es-PE" sz="1600" i="1" kern="100" dirty="0" err="1">
                <a:effectLst/>
                <a:latin typeface="Times New Roman" panose="02020603050405020304" pitchFamily="18" charset="0"/>
                <a:ea typeface="Times New Roman" panose="02020603050405020304" pitchFamily="18" charset="0"/>
                <a:cs typeface="Times New Roman" panose="02020603050405020304" pitchFamily="18" charset="0"/>
              </a:rPr>
              <a:t>African</a:t>
            </a:r>
            <a:r>
              <a:rPr lang="es-PE" sz="1600" i="1"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600" i="1" kern="100" dirty="0" err="1">
                <a:effectLst/>
                <a:latin typeface="Times New Roman" panose="02020603050405020304" pitchFamily="18" charset="0"/>
                <a:ea typeface="Times New Roman" panose="02020603050405020304" pitchFamily="18" charset="0"/>
                <a:cs typeface="Times New Roman" panose="02020603050405020304" pitchFamily="18" charset="0"/>
              </a:rPr>
              <a:t>Journal</a:t>
            </a:r>
            <a:r>
              <a:rPr lang="es-PE" sz="1600" i="1"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600" i="1" kern="100" dirty="0" err="1">
                <a:effectLst/>
                <a:latin typeface="Times New Roman" panose="02020603050405020304" pitchFamily="18" charset="0"/>
                <a:ea typeface="Times New Roman" panose="02020603050405020304" pitchFamily="18" charset="0"/>
                <a:cs typeface="Times New Roman" panose="02020603050405020304" pitchFamily="18" charset="0"/>
              </a:rPr>
              <a:t>of</a:t>
            </a:r>
            <a:r>
              <a:rPr lang="es-PE" sz="1600" i="1"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600" i="1" kern="100" dirty="0" err="1">
                <a:effectLst/>
                <a:latin typeface="Times New Roman" panose="02020603050405020304" pitchFamily="18" charset="0"/>
                <a:ea typeface="Times New Roman" panose="02020603050405020304" pitchFamily="18" charset="0"/>
                <a:cs typeface="Times New Roman" panose="02020603050405020304" pitchFamily="18" charset="0"/>
              </a:rPr>
              <a:t>Botany</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600" i="1" kern="100" dirty="0">
                <a:effectLst/>
                <a:latin typeface="Times New Roman" panose="02020603050405020304" pitchFamily="18" charset="0"/>
                <a:ea typeface="Times New Roman" panose="02020603050405020304" pitchFamily="18" charset="0"/>
                <a:cs typeface="Times New Roman" panose="02020603050405020304" pitchFamily="18" charset="0"/>
              </a:rPr>
              <a:t>161</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 https://doi.org/10.1016/j.sajb.2023.08.019</a:t>
            </a:r>
            <a:endParaRPr lang="es-PE" sz="16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252000" indent="-304800" algn="just">
              <a:lnSpc>
                <a:spcPct val="107000"/>
              </a:lnSpc>
              <a:spcAft>
                <a:spcPts val="800"/>
              </a:spcAft>
            </a:pP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Alvarado </a:t>
            </a:r>
            <a:r>
              <a:rPr lang="es-PE" sz="1600" kern="100" dirty="0" err="1">
                <a:effectLst/>
                <a:latin typeface="Times New Roman" panose="02020603050405020304" pitchFamily="18" charset="0"/>
                <a:ea typeface="Times New Roman" panose="02020603050405020304" pitchFamily="18" charset="0"/>
                <a:cs typeface="Times New Roman" panose="02020603050405020304" pitchFamily="18" charset="0"/>
              </a:rPr>
              <a:t>lbáñez</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 J. C., &amp; Gutiérrez Araujo, M. K. (2020). Aislamiento y selección de </a:t>
            </a:r>
            <a:r>
              <a:rPr lang="es-PE" sz="1600" kern="100" dirty="0" err="1">
                <a:effectLst/>
                <a:latin typeface="Times New Roman" panose="02020603050405020304" pitchFamily="18" charset="0"/>
                <a:ea typeface="Times New Roman" panose="02020603050405020304" pitchFamily="18" charset="0"/>
                <a:cs typeface="Times New Roman" panose="02020603050405020304" pitchFamily="18" charset="0"/>
              </a:rPr>
              <a:t>rizobacterias</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600" kern="100" dirty="0" err="1">
                <a:effectLst/>
                <a:latin typeface="Times New Roman" panose="02020603050405020304" pitchFamily="18" charset="0"/>
                <a:ea typeface="Times New Roman" panose="02020603050405020304" pitchFamily="18" charset="0"/>
                <a:cs typeface="Times New Roman" panose="02020603050405020304" pitchFamily="18" charset="0"/>
              </a:rPr>
              <a:t>solubilizadoras</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 de fósforo a partir de cultivos de </a:t>
            </a:r>
            <a:r>
              <a:rPr lang="es-PE" sz="1600" i="1" kern="100" dirty="0" err="1">
                <a:effectLst/>
                <a:latin typeface="Times New Roman" panose="02020603050405020304" pitchFamily="18" charset="0"/>
                <a:ea typeface="Times New Roman" panose="02020603050405020304" pitchFamily="18" charset="0"/>
                <a:cs typeface="Times New Roman" panose="02020603050405020304" pitchFamily="18" charset="0"/>
              </a:rPr>
              <a:t>Theobroma</a:t>
            </a:r>
            <a:r>
              <a:rPr lang="es-PE" sz="1600" i="1" kern="100" dirty="0">
                <a:effectLst/>
                <a:latin typeface="Times New Roman" panose="02020603050405020304" pitchFamily="18" charset="0"/>
                <a:ea typeface="Times New Roman" panose="02020603050405020304" pitchFamily="18" charset="0"/>
                <a:cs typeface="Times New Roman" panose="02020603050405020304" pitchFamily="18" charset="0"/>
              </a:rPr>
              <a:t> cacao</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 L. </a:t>
            </a:r>
            <a:r>
              <a:rPr lang="es-PE" sz="1600" i="1" kern="100" dirty="0">
                <a:effectLst/>
                <a:latin typeface="Times New Roman" panose="02020603050405020304" pitchFamily="18" charset="0"/>
                <a:ea typeface="Times New Roman" panose="02020603050405020304" pitchFamily="18" charset="0"/>
                <a:cs typeface="Times New Roman" panose="02020603050405020304" pitchFamily="18" charset="0"/>
              </a:rPr>
              <a:t>Revista Científica </a:t>
            </a:r>
            <a:r>
              <a:rPr lang="es-PE" sz="1600" i="1" kern="100" dirty="0" err="1">
                <a:effectLst/>
                <a:latin typeface="Times New Roman" panose="02020603050405020304" pitchFamily="18" charset="0"/>
                <a:ea typeface="Times New Roman" panose="02020603050405020304" pitchFamily="18" charset="0"/>
                <a:cs typeface="Times New Roman" panose="02020603050405020304" pitchFamily="18" charset="0"/>
              </a:rPr>
              <a:t>Dékamu</a:t>
            </a:r>
            <a:r>
              <a:rPr lang="es-PE" sz="1600" i="1"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600" i="1" kern="100" dirty="0" err="1">
                <a:effectLst/>
                <a:latin typeface="Times New Roman" panose="02020603050405020304" pitchFamily="18" charset="0"/>
                <a:ea typeface="Times New Roman" panose="02020603050405020304" pitchFamily="18" charset="0"/>
                <a:cs typeface="Times New Roman" panose="02020603050405020304" pitchFamily="18" charset="0"/>
              </a:rPr>
              <a:t>Agropec</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600" i="1" kern="100" dirty="0">
                <a:effectLst/>
                <a:latin typeface="Times New Roman" panose="02020603050405020304" pitchFamily="18" charset="0"/>
                <a:ea typeface="Times New Roman" panose="02020603050405020304" pitchFamily="18" charset="0"/>
                <a:cs typeface="Times New Roman" panose="02020603050405020304" pitchFamily="18" charset="0"/>
              </a:rPr>
              <a:t>1</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(1). https://doi.org/10.55996/dekamuagropec.v1i1.21</a:t>
            </a:r>
            <a:endParaRPr lang="es-PE" sz="16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252000" indent="-304800" algn="just">
              <a:lnSpc>
                <a:spcPct val="107000"/>
              </a:lnSpc>
              <a:spcAft>
                <a:spcPts val="800"/>
              </a:spcAft>
            </a:pP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Arias Gonzáles, J. L. (2021). Guía para elaborar la operacionalización de variables. </a:t>
            </a:r>
            <a:r>
              <a:rPr lang="es-PE" sz="1600" i="1" kern="100" dirty="0">
                <a:effectLst/>
                <a:latin typeface="Times New Roman" panose="02020603050405020304" pitchFamily="18" charset="0"/>
                <a:ea typeface="Times New Roman" panose="02020603050405020304" pitchFamily="18" charset="0"/>
                <a:cs typeface="Times New Roman" panose="02020603050405020304" pitchFamily="18" charset="0"/>
              </a:rPr>
              <a:t>Espacio I+D: Innovación Más Desarrollo</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600" i="1" kern="100" dirty="0">
                <a:effectLst/>
                <a:latin typeface="Times New Roman" panose="02020603050405020304" pitchFamily="18" charset="0"/>
                <a:ea typeface="Times New Roman" panose="02020603050405020304" pitchFamily="18" charset="0"/>
                <a:cs typeface="Times New Roman" panose="02020603050405020304" pitchFamily="18" charset="0"/>
              </a:rPr>
              <a:t>10</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(28).</a:t>
            </a:r>
            <a:endParaRPr lang="es-PE" sz="16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252000" indent="-304800" algn="just">
              <a:lnSpc>
                <a:spcPct val="107000"/>
              </a:lnSpc>
              <a:spcAft>
                <a:spcPts val="800"/>
              </a:spcAft>
            </a:pPr>
            <a:r>
              <a:rPr lang="es-PE" sz="1600" kern="100" dirty="0" err="1">
                <a:effectLst/>
                <a:latin typeface="Times New Roman" panose="02020603050405020304" pitchFamily="18" charset="0"/>
                <a:ea typeface="Times New Roman" panose="02020603050405020304" pitchFamily="18" charset="0"/>
                <a:cs typeface="Times New Roman" panose="02020603050405020304" pitchFamily="18" charset="0"/>
              </a:rPr>
              <a:t>Bargaz</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 A., </a:t>
            </a:r>
            <a:r>
              <a:rPr lang="es-PE" sz="1600" kern="100" dirty="0" err="1">
                <a:effectLst/>
                <a:latin typeface="Times New Roman" panose="02020603050405020304" pitchFamily="18" charset="0"/>
                <a:ea typeface="Times New Roman" panose="02020603050405020304" pitchFamily="18" charset="0"/>
                <a:cs typeface="Times New Roman" panose="02020603050405020304" pitchFamily="18" charset="0"/>
              </a:rPr>
              <a:t>Elhaissoufi</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 W., </a:t>
            </a:r>
            <a:r>
              <a:rPr lang="es-PE" sz="1600" kern="100" dirty="0" err="1">
                <a:effectLst/>
                <a:latin typeface="Times New Roman" panose="02020603050405020304" pitchFamily="18" charset="0"/>
                <a:ea typeface="Times New Roman" panose="02020603050405020304" pitchFamily="18" charset="0"/>
                <a:cs typeface="Times New Roman" panose="02020603050405020304" pitchFamily="18" charset="0"/>
              </a:rPr>
              <a:t>Khourchi</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 S., </a:t>
            </a:r>
            <a:r>
              <a:rPr lang="es-PE" sz="1600" kern="100" dirty="0" err="1">
                <a:effectLst/>
                <a:latin typeface="Times New Roman" panose="02020603050405020304" pitchFamily="18" charset="0"/>
                <a:ea typeface="Times New Roman" panose="02020603050405020304" pitchFamily="18" charset="0"/>
                <a:cs typeface="Times New Roman" panose="02020603050405020304" pitchFamily="18" charset="0"/>
              </a:rPr>
              <a:t>Benmrid</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 B., Borden, K. A., &amp; </a:t>
            </a:r>
            <a:r>
              <a:rPr lang="es-PE" sz="1600" kern="100" dirty="0" err="1">
                <a:effectLst/>
                <a:latin typeface="Times New Roman" panose="02020603050405020304" pitchFamily="18" charset="0"/>
                <a:ea typeface="Times New Roman" panose="02020603050405020304" pitchFamily="18" charset="0"/>
                <a:cs typeface="Times New Roman" panose="02020603050405020304" pitchFamily="18" charset="0"/>
              </a:rPr>
              <a:t>Rchiad</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 Z. (2021). </a:t>
            </a:r>
            <a:r>
              <a:rPr lang="es-PE" sz="1600" kern="100" dirty="0" err="1">
                <a:effectLst/>
                <a:latin typeface="Times New Roman" panose="02020603050405020304" pitchFamily="18" charset="0"/>
                <a:ea typeface="Times New Roman" panose="02020603050405020304" pitchFamily="18" charset="0"/>
                <a:cs typeface="Times New Roman" panose="02020603050405020304" pitchFamily="18" charset="0"/>
              </a:rPr>
              <a:t>Benefits</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600" kern="100" dirty="0" err="1">
                <a:effectLst/>
                <a:latin typeface="Times New Roman" panose="02020603050405020304" pitchFamily="18" charset="0"/>
                <a:ea typeface="Times New Roman" panose="02020603050405020304" pitchFamily="18" charset="0"/>
                <a:cs typeface="Times New Roman" panose="02020603050405020304" pitchFamily="18" charset="0"/>
              </a:rPr>
              <a:t>of</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600" kern="100" dirty="0" err="1">
                <a:effectLst/>
                <a:latin typeface="Times New Roman" panose="02020603050405020304" pitchFamily="18" charset="0"/>
                <a:ea typeface="Times New Roman" panose="02020603050405020304" pitchFamily="18" charset="0"/>
                <a:cs typeface="Times New Roman" panose="02020603050405020304" pitchFamily="18" charset="0"/>
              </a:rPr>
              <a:t>phosphate</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600" kern="100" dirty="0" err="1">
                <a:effectLst/>
                <a:latin typeface="Times New Roman" panose="02020603050405020304" pitchFamily="18" charset="0"/>
                <a:ea typeface="Times New Roman" panose="02020603050405020304" pitchFamily="18" charset="0"/>
                <a:cs typeface="Times New Roman" panose="02020603050405020304" pitchFamily="18" charset="0"/>
              </a:rPr>
              <a:t>solubilizing</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 bacteria </a:t>
            </a:r>
            <a:r>
              <a:rPr lang="es-PE" sz="1600" kern="100" dirty="0" err="1">
                <a:effectLst/>
                <a:latin typeface="Times New Roman" panose="02020603050405020304" pitchFamily="18" charset="0"/>
                <a:ea typeface="Times New Roman" panose="02020603050405020304" pitchFamily="18" charset="0"/>
                <a:cs typeface="Times New Roman" panose="02020603050405020304" pitchFamily="18" charset="0"/>
              </a:rPr>
              <a:t>on</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600" kern="100" dirty="0" err="1">
                <a:effectLst/>
                <a:latin typeface="Times New Roman" panose="02020603050405020304" pitchFamily="18" charset="0"/>
                <a:ea typeface="Times New Roman" panose="02020603050405020304" pitchFamily="18" charset="0"/>
                <a:cs typeface="Times New Roman" panose="02020603050405020304" pitchFamily="18" charset="0"/>
              </a:rPr>
              <a:t>belowground</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600" kern="100" dirty="0" err="1">
                <a:effectLst/>
                <a:latin typeface="Times New Roman" panose="02020603050405020304" pitchFamily="18" charset="0"/>
                <a:ea typeface="Times New Roman" panose="02020603050405020304" pitchFamily="18" charset="0"/>
                <a:cs typeface="Times New Roman" panose="02020603050405020304" pitchFamily="18" charset="0"/>
              </a:rPr>
              <a:t>crop</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 performance </a:t>
            </a:r>
            <a:r>
              <a:rPr lang="es-PE" sz="1600" kern="100" dirty="0" err="1">
                <a:effectLst/>
                <a:latin typeface="Times New Roman" panose="02020603050405020304" pitchFamily="18" charset="0"/>
                <a:ea typeface="Times New Roman" panose="02020603050405020304" pitchFamily="18" charset="0"/>
                <a:cs typeface="Times New Roman" panose="02020603050405020304" pitchFamily="18" charset="0"/>
              </a:rPr>
              <a:t>for</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600" kern="100" dirty="0" err="1">
                <a:effectLst/>
                <a:latin typeface="Times New Roman" panose="02020603050405020304" pitchFamily="18" charset="0"/>
                <a:ea typeface="Times New Roman" panose="02020603050405020304" pitchFamily="18" charset="0"/>
                <a:cs typeface="Times New Roman" panose="02020603050405020304" pitchFamily="18" charset="0"/>
              </a:rPr>
              <a:t>improved</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600" kern="100" dirty="0" err="1">
                <a:effectLst/>
                <a:latin typeface="Times New Roman" panose="02020603050405020304" pitchFamily="18" charset="0"/>
                <a:ea typeface="Times New Roman" panose="02020603050405020304" pitchFamily="18" charset="0"/>
                <a:cs typeface="Times New Roman" panose="02020603050405020304" pitchFamily="18" charset="0"/>
              </a:rPr>
              <a:t>crop</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600" kern="100" dirty="0" err="1">
                <a:effectLst/>
                <a:latin typeface="Times New Roman" panose="02020603050405020304" pitchFamily="18" charset="0"/>
                <a:ea typeface="Times New Roman" panose="02020603050405020304" pitchFamily="18" charset="0"/>
                <a:cs typeface="Times New Roman" panose="02020603050405020304" pitchFamily="18" charset="0"/>
              </a:rPr>
              <a:t>acquisition</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600" kern="100" dirty="0" err="1">
                <a:effectLst/>
                <a:latin typeface="Times New Roman" panose="02020603050405020304" pitchFamily="18" charset="0"/>
                <a:ea typeface="Times New Roman" panose="02020603050405020304" pitchFamily="18" charset="0"/>
                <a:cs typeface="Times New Roman" panose="02020603050405020304" pitchFamily="18" charset="0"/>
              </a:rPr>
              <a:t>of</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600" kern="100" dirty="0" err="1">
                <a:effectLst/>
                <a:latin typeface="Times New Roman" panose="02020603050405020304" pitchFamily="18" charset="0"/>
                <a:ea typeface="Times New Roman" panose="02020603050405020304" pitchFamily="18" charset="0"/>
                <a:cs typeface="Times New Roman" panose="02020603050405020304" pitchFamily="18" charset="0"/>
              </a:rPr>
              <a:t>phosphorus</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 In </a:t>
            </a:r>
            <a:r>
              <a:rPr lang="es-PE" sz="1600" i="1" kern="100" dirty="0" err="1">
                <a:effectLst/>
                <a:latin typeface="Times New Roman" panose="02020603050405020304" pitchFamily="18" charset="0"/>
                <a:ea typeface="Times New Roman" panose="02020603050405020304" pitchFamily="18" charset="0"/>
                <a:cs typeface="Times New Roman" panose="02020603050405020304" pitchFamily="18" charset="0"/>
              </a:rPr>
              <a:t>Microbiological</a:t>
            </a:r>
            <a:r>
              <a:rPr lang="es-PE" sz="1600" i="1"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600" i="1" kern="100" dirty="0" err="1">
                <a:effectLst/>
                <a:latin typeface="Times New Roman" panose="02020603050405020304" pitchFamily="18" charset="0"/>
                <a:ea typeface="Times New Roman" panose="02020603050405020304" pitchFamily="18" charset="0"/>
                <a:cs typeface="Times New Roman" panose="02020603050405020304" pitchFamily="18" charset="0"/>
              </a:rPr>
              <a:t>Research</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 (Vol. 252). https://doi.org/10.1016/j.micres.2021.126842</a:t>
            </a:r>
            <a:endParaRPr lang="es-PE" sz="16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252000" indent="-304800" algn="just">
              <a:lnSpc>
                <a:spcPct val="107000"/>
              </a:lnSpc>
              <a:spcAft>
                <a:spcPts val="800"/>
              </a:spcAft>
            </a:pPr>
            <a:r>
              <a:rPr lang="es-PE" sz="1600" kern="100" dirty="0" err="1">
                <a:effectLst/>
                <a:latin typeface="Times New Roman" panose="02020603050405020304" pitchFamily="18" charset="0"/>
                <a:ea typeface="Times New Roman" panose="02020603050405020304" pitchFamily="18" charset="0"/>
                <a:cs typeface="Times New Roman" panose="02020603050405020304" pitchFamily="18" charset="0"/>
              </a:rPr>
              <a:t>Bazan</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 Carrasco, R. J., &amp; </a:t>
            </a:r>
            <a:r>
              <a:rPr lang="es-PE" sz="1600" kern="100" dirty="0" err="1">
                <a:effectLst/>
                <a:latin typeface="Times New Roman" panose="02020603050405020304" pitchFamily="18" charset="0"/>
                <a:ea typeface="Times New Roman" panose="02020603050405020304" pitchFamily="18" charset="0"/>
                <a:cs typeface="Times New Roman" panose="02020603050405020304" pitchFamily="18" charset="0"/>
              </a:rPr>
              <a:t>Garboza</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 Chumpitaz, N. I. (2019). </a:t>
            </a:r>
            <a:r>
              <a:rPr lang="es-PE" sz="1600" i="1" kern="100" dirty="0">
                <a:effectLst/>
                <a:latin typeface="Times New Roman" panose="02020603050405020304" pitchFamily="18" charset="0"/>
                <a:ea typeface="Times New Roman" panose="02020603050405020304" pitchFamily="18" charset="0"/>
                <a:cs typeface="Times New Roman" panose="02020603050405020304" pitchFamily="18" charset="0"/>
              </a:rPr>
              <a:t>Bacterias </a:t>
            </a:r>
            <a:r>
              <a:rPr lang="es-PE" sz="1600" i="1" kern="100" dirty="0" err="1">
                <a:effectLst/>
                <a:latin typeface="Times New Roman" panose="02020603050405020304" pitchFamily="18" charset="0"/>
                <a:ea typeface="Times New Roman" panose="02020603050405020304" pitchFamily="18" charset="0"/>
                <a:cs typeface="Times New Roman" panose="02020603050405020304" pitchFamily="18" charset="0"/>
              </a:rPr>
              <a:t>solubilizadoras</a:t>
            </a:r>
            <a:r>
              <a:rPr lang="es-PE" sz="1600" i="1" kern="100" dirty="0">
                <a:effectLst/>
                <a:latin typeface="Times New Roman" panose="02020603050405020304" pitchFamily="18" charset="0"/>
                <a:ea typeface="Times New Roman" panose="02020603050405020304" pitchFamily="18" charset="0"/>
                <a:cs typeface="Times New Roman" panose="02020603050405020304" pitchFamily="18" charset="0"/>
              </a:rPr>
              <a:t> de fosfato aisladas de </a:t>
            </a:r>
            <a:r>
              <a:rPr lang="es-PE" sz="1600" i="1" kern="100" dirty="0" err="1">
                <a:effectLst/>
                <a:latin typeface="Times New Roman" panose="02020603050405020304" pitchFamily="18" charset="0"/>
                <a:ea typeface="Times New Roman" panose="02020603050405020304" pitchFamily="18" charset="0"/>
                <a:cs typeface="Times New Roman" panose="02020603050405020304" pitchFamily="18" charset="0"/>
              </a:rPr>
              <a:t>Asparagus</a:t>
            </a:r>
            <a:r>
              <a:rPr lang="es-PE" sz="1600" i="1"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600" i="1" kern="100" dirty="0" err="1">
                <a:effectLst/>
                <a:latin typeface="Times New Roman" panose="02020603050405020304" pitchFamily="18" charset="0"/>
                <a:ea typeface="Times New Roman" panose="02020603050405020304" pitchFamily="18" charset="0"/>
                <a:cs typeface="Times New Roman" panose="02020603050405020304" pitchFamily="18" charset="0"/>
              </a:rPr>
              <a:t>officinalis</a:t>
            </a:r>
            <a:r>
              <a:rPr lang="es-PE" sz="1600" i="1" kern="100" dirty="0">
                <a:effectLst/>
                <a:latin typeface="Times New Roman" panose="02020603050405020304" pitchFamily="18" charset="0"/>
                <a:ea typeface="Times New Roman" panose="02020603050405020304" pitchFamily="18" charset="0"/>
                <a:cs typeface="Times New Roman" panose="02020603050405020304" pitchFamily="18" charset="0"/>
              </a:rPr>
              <a:t> L. y su efecto en el desarrollo vegetativo de </a:t>
            </a:r>
            <a:r>
              <a:rPr lang="es-PE" sz="1600" i="1" kern="100" dirty="0" err="1">
                <a:effectLst/>
                <a:latin typeface="Times New Roman" panose="02020603050405020304" pitchFamily="18" charset="0"/>
                <a:ea typeface="Times New Roman" panose="02020603050405020304" pitchFamily="18" charset="0"/>
                <a:cs typeface="Times New Roman" panose="02020603050405020304" pitchFamily="18" charset="0"/>
              </a:rPr>
              <a:t>Lycopersicon</a:t>
            </a:r>
            <a:r>
              <a:rPr lang="es-PE" sz="1600" i="1"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600" i="1" kern="100" dirty="0" err="1">
                <a:effectLst/>
                <a:latin typeface="Times New Roman" panose="02020603050405020304" pitchFamily="18" charset="0"/>
                <a:ea typeface="Times New Roman" panose="02020603050405020304" pitchFamily="18" charset="0"/>
                <a:cs typeface="Times New Roman" panose="02020603050405020304" pitchFamily="18" charset="0"/>
              </a:rPr>
              <a:t>esculentum</a:t>
            </a:r>
            <a:r>
              <a:rPr lang="es-PE" sz="1600" i="1" kern="100" dirty="0">
                <a:effectLst/>
                <a:latin typeface="Times New Roman" panose="02020603050405020304" pitchFamily="18" charset="0"/>
                <a:ea typeface="Times New Roman" panose="02020603050405020304" pitchFamily="18" charset="0"/>
                <a:cs typeface="Times New Roman" panose="02020603050405020304" pitchFamily="18" charset="0"/>
              </a:rPr>
              <a:t> Mill.</a:t>
            </a:r>
            <a:endParaRPr lang="es-PE" sz="16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252000" indent="-304800" algn="just">
              <a:lnSpc>
                <a:spcPct val="107000"/>
              </a:lnSpc>
              <a:spcAft>
                <a:spcPts val="800"/>
              </a:spcAft>
            </a:pPr>
            <a:r>
              <a:rPr lang="es-PE" sz="1600" kern="100" dirty="0" err="1">
                <a:effectLst/>
                <a:latin typeface="Times New Roman" panose="02020603050405020304" pitchFamily="18" charset="0"/>
                <a:ea typeface="Times New Roman" panose="02020603050405020304" pitchFamily="18" charset="0"/>
                <a:cs typeface="Times New Roman" panose="02020603050405020304" pitchFamily="18" charset="0"/>
              </a:rPr>
              <a:t>Casique</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 (2018). </a:t>
            </a:r>
            <a:r>
              <a:rPr lang="es-PE" sz="1600" i="1" kern="100" dirty="0">
                <a:effectLst/>
                <a:latin typeface="Times New Roman" panose="02020603050405020304" pitchFamily="18" charset="0"/>
                <a:ea typeface="Times New Roman" panose="02020603050405020304" pitchFamily="18" charset="0"/>
                <a:cs typeface="Times New Roman" panose="02020603050405020304" pitchFamily="18" charset="0"/>
              </a:rPr>
              <a:t>Solubilización de fosfatos por bacterias aisladas de la </a:t>
            </a:r>
            <a:r>
              <a:rPr lang="es-PE" sz="1600" i="1" kern="100" dirty="0" err="1">
                <a:effectLst/>
                <a:latin typeface="Times New Roman" panose="02020603050405020304" pitchFamily="18" charset="0"/>
                <a:ea typeface="Times New Roman" panose="02020603050405020304" pitchFamily="18" charset="0"/>
                <a:cs typeface="Times New Roman" panose="02020603050405020304" pitchFamily="18" charset="0"/>
              </a:rPr>
              <a:t>rizósfera</a:t>
            </a:r>
            <a:r>
              <a:rPr lang="es-PE" sz="1600" i="1" kern="100" dirty="0">
                <a:effectLst/>
                <a:latin typeface="Times New Roman" panose="02020603050405020304" pitchFamily="18" charset="0"/>
                <a:ea typeface="Times New Roman" panose="02020603050405020304" pitchFamily="18" charset="0"/>
                <a:cs typeface="Times New Roman" panose="02020603050405020304" pitchFamily="18" charset="0"/>
              </a:rPr>
              <a:t> de leguminosas de cobertura creciendo en suelos degradados de la subcuenca del </a:t>
            </a:r>
            <a:r>
              <a:rPr lang="es-PE" sz="1600" i="1" kern="100" dirty="0" err="1">
                <a:effectLst/>
                <a:latin typeface="Times New Roman" panose="02020603050405020304" pitchFamily="18" charset="0"/>
                <a:ea typeface="Times New Roman" panose="02020603050405020304" pitchFamily="18" charset="0"/>
                <a:cs typeface="Times New Roman" panose="02020603050405020304" pitchFamily="18" charset="0"/>
              </a:rPr>
              <a:t>CumbazaSan</a:t>
            </a:r>
            <a:r>
              <a:rPr lang="es-PE" sz="1600" i="1" kern="100" dirty="0">
                <a:effectLst/>
                <a:latin typeface="Times New Roman" panose="02020603050405020304" pitchFamily="18" charset="0"/>
                <a:ea typeface="Times New Roman" panose="02020603050405020304" pitchFamily="18" charset="0"/>
                <a:cs typeface="Times New Roman" panose="02020603050405020304" pitchFamily="18" charset="0"/>
              </a:rPr>
              <a:t> Martín</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a:t>
            </a:r>
            <a:endParaRPr lang="es-PE" sz="16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252000" indent="-304800" algn="just">
              <a:lnSpc>
                <a:spcPct val="107000"/>
              </a:lnSpc>
              <a:spcAft>
                <a:spcPts val="800"/>
              </a:spcAft>
            </a:pP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Cisneros-Rojas, C. A., Sánchez-de </a:t>
            </a:r>
            <a:r>
              <a:rPr lang="es-PE" sz="1600" kern="100" dirty="0" err="1">
                <a:effectLst/>
                <a:latin typeface="Times New Roman" panose="02020603050405020304" pitchFamily="18" charset="0"/>
                <a:ea typeface="Times New Roman" panose="02020603050405020304" pitchFamily="18" charset="0"/>
                <a:cs typeface="Times New Roman" panose="02020603050405020304" pitchFamily="18" charset="0"/>
              </a:rPr>
              <a:t>Prager</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 M., &amp; </a:t>
            </a:r>
            <a:r>
              <a:rPr lang="es-PE" sz="1600" kern="100" dirty="0" err="1">
                <a:effectLst/>
                <a:latin typeface="Times New Roman" panose="02020603050405020304" pitchFamily="18" charset="0"/>
                <a:ea typeface="Times New Roman" panose="02020603050405020304" pitchFamily="18" charset="0"/>
                <a:cs typeface="Times New Roman" panose="02020603050405020304" pitchFamily="18" charset="0"/>
              </a:rPr>
              <a:t>Menjivar</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-Flores, J. C. (2016). Efecto de bacterias </a:t>
            </a:r>
            <a:r>
              <a:rPr lang="es-PE" sz="1600" kern="100" dirty="0" err="1">
                <a:effectLst/>
                <a:latin typeface="Times New Roman" panose="02020603050405020304" pitchFamily="18" charset="0"/>
                <a:ea typeface="Times New Roman" panose="02020603050405020304" pitchFamily="18" charset="0"/>
                <a:cs typeface="Times New Roman" panose="02020603050405020304" pitchFamily="18" charset="0"/>
              </a:rPr>
              <a:t>solubilizadoras</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 de fosfatos sobre el desarrollo de plántulas de café. </a:t>
            </a:r>
            <a:r>
              <a:rPr lang="es-PE" sz="1600" i="1" kern="100" dirty="0">
                <a:effectLst/>
                <a:latin typeface="Times New Roman" panose="02020603050405020304" pitchFamily="18" charset="0"/>
                <a:ea typeface="Times New Roman" panose="02020603050405020304" pitchFamily="18" charset="0"/>
                <a:cs typeface="Times New Roman" panose="02020603050405020304" pitchFamily="18" charset="0"/>
              </a:rPr>
              <a:t>Agronomía Mesoamericana</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600" i="1" kern="100" dirty="0">
                <a:effectLst/>
                <a:latin typeface="Times New Roman" panose="02020603050405020304" pitchFamily="18" charset="0"/>
                <a:ea typeface="Times New Roman" panose="02020603050405020304" pitchFamily="18" charset="0"/>
                <a:cs typeface="Times New Roman" panose="02020603050405020304" pitchFamily="18" charset="0"/>
              </a:rPr>
              <a:t>28</a:t>
            </a:r>
            <a:r>
              <a:rPr lang="es-PE" sz="1600" kern="100" dirty="0">
                <a:effectLst/>
                <a:latin typeface="Times New Roman" panose="02020603050405020304" pitchFamily="18" charset="0"/>
                <a:ea typeface="Times New Roman" panose="02020603050405020304" pitchFamily="18" charset="0"/>
                <a:cs typeface="Times New Roman" panose="02020603050405020304" pitchFamily="18" charset="0"/>
              </a:rPr>
              <a:t>(1). https://doi.org/10.15517/am.v28i1.22021</a:t>
            </a:r>
            <a:endParaRPr lang="es-PE" sz="1600" kern="1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s-PE" dirty="0"/>
          </a:p>
        </p:txBody>
      </p:sp>
    </p:spTree>
    <p:extLst>
      <p:ext uri="{BB962C8B-B14F-4D97-AF65-F5344CB8AC3E}">
        <p14:creationId xmlns:p14="http://schemas.microsoft.com/office/powerpoint/2010/main" val="17911583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9D402531-0593-5CD0-9B78-9B55B16E6D7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6339400"/>
            <a:ext cx="12192000" cy="431333"/>
          </a:xfrm>
          <a:prstGeom prst="rect">
            <a:avLst/>
          </a:prstGeom>
        </p:spPr>
      </p:pic>
      <p:sp>
        <p:nvSpPr>
          <p:cNvPr id="53" name="CuadroTexto 52">
            <a:extLst>
              <a:ext uri="{FF2B5EF4-FFF2-40B4-BE49-F238E27FC236}">
                <a16:creationId xmlns:a16="http://schemas.microsoft.com/office/drawing/2014/main" id="{BA3B302A-DE38-4E6A-950B-74C1890723B4}"/>
              </a:ext>
            </a:extLst>
          </p:cNvPr>
          <p:cNvSpPr txBox="1"/>
          <p:nvPr/>
        </p:nvSpPr>
        <p:spPr>
          <a:xfrm>
            <a:off x="-766483" y="593935"/>
            <a:ext cx="8919883" cy="584775"/>
          </a:xfrm>
          <a:prstGeom prst="rect">
            <a:avLst/>
          </a:prstGeom>
          <a:noFill/>
        </p:spPr>
        <p:txBody>
          <a:bodyPr wrap="square">
            <a:spAutoFit/>
          </a:bodyPr>
          <a:lstStyle/>
          <a:p>
            <a:pPr marL="895350" algn="ctr">
              <a:spcBef>
                <a:spcPts val="2525"/>
              </a:spcBef>
              <a:spcAft>
                <a:spcPts val="0"/>
              </a:spcAft>
            </a:pPr>
            <a:r>
              <a:rPr lang="es-ES" sz="3200" b="1" spc="-10" dirty="0">
                <a:solidFill>
                  <a:srgbClr val="678D41"/>
                </a:solidFill>
                <a:effectLst/>
                <a:latin typeface="Times New Roman" panose="02020603050405020304" pitchFamily="18" charset="0"/>
                <a:ea typeface="Times New Roman" panose="02020603050405020304" pitchFamily="18" charset="0"/>
              </a:rPr>
              <a:t>I. PROBLEMA DE LA INVESTIGACIÓN</a:t>
            </a:r>
            <a:endParaRPr lang="es-PE" sz="3200" dirty="0">
              <a:effectLst/>
              <a:latin typeface="Times New Roman" panose="02020603050405020304" pitchFamily="18" charset="0"/>
              <a:ea typeface="Times New Roman" panose="02020603050405020304" pitchFamily="18" charset="0"/>
            </a:endParaRPr>
          </a:p>
        </p:txBody>
      </p:sp>
      <p:cxnSp>
        <p:nvCxnSpPr>
          <p:cNvPr id="55" name="Conector recto 54">
            <a:extLst>
              <a:ext uri="{FF2B5EF4-FFF2-40B4-BE49-F238E27FC236}">
                <a16:creationId xmlns:a16="http://schemas.microsoft.com/office/drawing/2014/main" id="{EDB296CE-9551-4134-8544-FD05E69DD0FE}"/>
              </a:ext>
            </a:extLst>
          </p:cNvPr>
          <p:cNvCxnSpPr>
            <a:cxnSpLocks/>
          </p:cNvCxnSpPr>
          <p:nvPr/>
        </p:nvCxnSpPr>
        <p:spPr>
          <a:xfrm flipV="1">
            <a:off x="369794" y="1178710"/>
            <a:ext cx="7501218" cy="15590"/>
          </a:xfrm>
          <a:prstGeom prst="line">
            <a:avLst/>
          </a:prstGeom>
        </p:spPr>
        <p:style>
          <a:lnRef idx="3">
            <a:schemeClr val="accent6"/>
          </a:lnRef>
          <a:fillRef idx="0">
            <a:schemeClr val="accent6"/>
          </a:fillRef>
          <a:effectRef idx="2">
            <a:schemeClr val="accent6"/>
          </a:effectRef>
          <a:fontRef idx="minor">
            <a:schemeClr val="tx1"/>
          </a:fontRef>
        </p:style>
      </p:cxnSp>
      <p:sp>
        <p:nvSpPr>
          <p:cNvPr id="5" name="Marcador de número de diapositiva 4">
            <a:extLst>
              <a:ext uri="{FF2B5EF4-FFF2-40B4-BE49-F238E27FC236}">
                <a16:creationId xmlns:a16="http://schemas.microsoft.com/office/drawing/2014/main" id="{DDB18617-A9C3-A17E-DC88-97917F696876}"/>
              </a:ext>
            </a:extLst>
          </p:cNvPr>
          <p:cNvSpPr>
            <a:spLocks noGrp="1"/>
          </p:cNvSpPr>
          <p:nvPr>
            <p:ph type="sldNum" sz="quarter" idx="12"/>
          </p:nvPr>
        </p:nvSpPr>
        <p:spPr>
          <a:xfrm>
            <a:off x="9208263" y="6372503"/>
            <a:ext cx="2743200" cy="365125"/>
          </a:xfrm>
        </p:spPr>
        <p:txBody>
          <a:bodyPr/>
          <a:lstStyle/>
          <a:p>
            <a:fld id="{87D75D39-ABF2-421A-A49D-D1890B74CF6F}" type="slidenum">
              <a:rPr lang="es-PE" sz="1600" b="1" smtClean="0">
                <a:solidFill>
                  <a:schemeClr val="bg1"/>
                </a:solidFill>
                <a:latin typeface="Times New Roman" panose="02020603050405020304" pitchFamily="18" charset="0"/>
                <a:cs typeface="Times New Roman" panose="02020603050405020304" pitchFamily="18" charset="0"/>
              </a:rPr>
              <a:t>2</a:t>
            </a:fld>
            <a:endParaRPr lang="es-PE" sz="1600" b="1" dirty="0">
              <a:solidFill>
                <a:schemeClr val="bg1"/>
              </a:solidFill>
              <a:latin typeface="Times New Roman" panose="02020603050405020304" pitchFamily="18" charset="0"/>
              <a:cs typeface="Times New Roman" panose="02020603050405020304" pitchFamily="18" charset="0"/>
            </a:endParaRPr>
          </a:p>
        </p:txBody>
      </p:sp>
      <p:sp>
        <p:nvSpPr>
          <p:cNvPr id="6" name="Rectángulo 5">
            <a:extLst>
              <a:ext uri="{FF2B5EF4-FFF2-40B4-BE49-F238E27FC236}">
                <a16:creationId xmlns:a16="http://schemas.microsoft.com/office/drawing/2014/main" id="{5B7241B9-63A1-4F15-BAC0-8C23FAB177F5}"/>
              </a:ext>
            </a:extLst>
          </p:cNvPr>
          <p:cNvSpPr/>
          <p:nvPr/>
        </p:nvSpPr>
        <p:spPr>
          <a:xfrm>
            <a:off x="240537" y="1883771"/>
            <a:ext cx="7052982" cy="1695144"/>
          </a:xfrm>
          <a:prstGeom prst="rect">
            <a:avLst/>
          </a:prstGeom>
        </p:spPr>
        <p:txBody>
          <a:bodyPr wrap="square">
            <a:spAutoFit/>
          </a:bodyPr>
          <a:lstStyle/>
          <a:p>
            <a:pPr marL="228600" algn="just">
              <a:lnSpc>
                <a:spcPct val="150000"/>
              </a:lnSpc>
              <a:spcAft>
                <a:spcPts val="800"/>
              </a:spcAft>
            </a:pPr>
            <a:r>
              <a:rPr lang="es-MX" sz="2400" dirty="0">
                <a:latin typeface="Times New Roman" panose="02020603050405020304" pitchFamily="18" charset="0"/>
                <a:ea typeface="Calibri" panose="020F0502020204030204" pitchFamily="34" charset="0"/>
                <a:cs typeface="Times New Roman" panose="02020603050405020304" pitchFamily="18" charset="0"/>
              </a:rPr>
              <a:t>¿Cuáles son las cepas de bacterias </a:t>
            </a:r>
            <a:r>
              <a:rPr lang="es-MX" sz="2400" dirty="0" err="1">
                <a:latin typeface="Times New Roman" panose="02020603050405020304" pitchFamily="18" charset="0"/>
                <a:ea typeface="Calibri" panose="020F0502020204030204" pitchFamily="34" charset="0"/>
                <a:cs typeface="Times New Roman" panose="02020603050405020304" pitchFamily="18" charset="0"/>
              </a:rPr>
              <a:t>rizosféricas</a:t>
            </a:r>
            <a:r>
              <a:rPr lang="es-MX" sz="2400" dirty="0">
                <a:latin typeface="Times New Roman" panose="02020603050405020304" pitchFamily="18" charset="0"/>
                <a:ea typeface="Calibri" panose="020F0502020204030204" pitchFamily="34" charset="0"/>
                <a:cs typeface="Times New Roman" panose="02020603050405020304" pitchFamily="18" charset="0"/>
              </a:rPr>
              <a:t> </a:t>
            </a:r>
            <a:r>
              <a:rPr lang="es-MX" sz="2400" dirty="0" err="1">
                <a:latin typeface="Times New Roman" panose="02020603050405020304" pitchFamily="18" charset="0"/>
                <a:ea typeface="Calibri" panose="020F0502020204030204" pitchFamily="34" charset="0"/>
                <a:cs typeface="Times New Roman" panose="02020603050405020304" pitchFamily="18" charset="0"/>
              </a:rPr>
              <a:t>solubilizadoras</a:t>
            </a:r>
            <a:r>
              <a:rPr lang="es-MX" sz="2400" dirty="0">
                <a:latin typeface="Times New Roman" panose="02020603050405020304" pitchFamily="18" charset="0"/>
                <a:ea typeface="Calibri" panose="020F0502020204030204" pitchFamily="34" charset="0"/>
                <a:cs typeface="Times New Roman" panose="02020603050405020304" pitchFamily="18" charset="0"/>
              </a:rPr>
              <a:t> de fósforo con potencial uso en la producción de </a:t>
            </a:r>
            <a:r>
              <a:rPr lang="es-MX" sz="2400" i="1" dirty="0" err="1">
                <a:latin typeface="Times New Roman" panose="02020603050405020304" pitchFamily="18" charset="0"/>
                <a:ea typeface="Calibri" panose="020F0502020204030204" pitchFamily="34" charset="0"/>
                <a:cs typeface="Times New Roman" panose="02020603050405020304" pitchFamily="18" charset="0"/>
              </a:rPr>
              <a:t>Coffea</a:t>
            </a:r>
            <a:r>
              <a:rPr lang="es-MX" sz="2400" i="1" dirty="0">
                <a:latin typeface="Times New Roman" panose="02020603050405020304" pitchFamily="18" charset="0"/>
                <a:ea typeface="Calibri" panose="020F0502020204030204" pitchFamily="34" charset="0"/>
                <a:cs typeface="Times New Roman" panose="02020603050405020304" pitchFamily="18" charset="0"/>
              </a:rPr>
              <a:t> </a:t>
            </a:r>
            <a:r>
              <a:rPr lang="es-MX" sz="2400" i="1" dirty="0" err="1">
                <a:latin typeface="Times New Roman" panose="02020603050405020304" pitchFamily="18" charset="0"/>
                <a:ea typeface="Calibri" panose="020F0502020204030204" pitchFamily="34" charset="0"/>
                <a:cs typeface="Times New Roman" panose="02020603050405020304" pitchFamily="18" charset="0"/>
              </a:rPr>
              <a:t>arabica</a:t>
            </a:r>
            <a:r>
              <a:rPr lang="es-MX" sz="2400" i="1" dirty="0">
                <a:latin typeface="Times New Roman" panose="02020603050405020304" pitchFamily="18" charset="0"/>
                <a:ea typeface="Calibri" panose="020F0502020204030204" pitchFamily="34" charset="0"/>
                <a:cs typeface="Times New Roman" panose="02020603050405020304" pitchFamily="18" charset="0"/>
              </a:rPr>
              <a:t> </a:t>
            </a:r>
            <a:r>
              <a:rPr lang="es-MX" sz="2400" dirty="0">
                <a:latin typeface="Times New Roman" panose="02020603050405020304" pitchFamily="18" charset="0"/>
                <a:ea typeface="Calibri" panose="020F0502020204030204" pitchFamily="34" charset="0"/>
                <a:cs typeface="Times New Roman" panose="02020603050405020304" pitchFamily="18" charset="0"/>
              </a:rPr>
              <a:t>L.?</a:t>
            </a:r>
            <a:endParaRPr lang="es-PE" sz="24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026" name="Picture 2" descr="Rizobacterias">
            <a:extLst>
              <a:ext uri="{FF2B5EF4-FFF2-40B4-BE49-F238E27FC236}">
                <a16:creationId xmlns:a16="http://schemas.microsoft.com/office/drawing/2014/main" id="{2D26289F-6FB1-4B76-B8E9-D58DB8793C1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38534" y="1552929"/>
            <a:ext cx="4612929" cy="2579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4827923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n 8">
            <a:extLst>
              <a:ext uri="{FF2B5EF4-FFF2-40B4-BE49-F238E27FC236}">
                <a16:creationId xmlns:a16="http://schemas.microsoft.com/office/drawing/2014/main" id="{0005CF7D-B297-6DB0-01CB-14A8910C2F8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6259146"/>
            <a:ext cx="12192000" cy="431333"/>
          </a:xfrm>
          <a:prstGeom prst="rect">
            <a:avLst/>
          </a:prstGeom>
        </p:spPr>
      </p:pic>
      <p:sp>
        <p:nvSpPr>
          <p:cNvPr id="11" name="CuadroTexto 10">
            <a:extLst>
              <a:ext uri="{FF2B5EF4-FFF2-40B4-BE49-F238E27FC236}">
                <a16:creationId xmlns:a16="http://schemas.microsoft.com/office/drawing/2014/main" id="{76FE02B4-0C46-4F8F-95ED-10A87E0C0F36}"/>
              </a:ext>
            </a:extLst>
          </p:cNvPr>
          <p:cNvSpPr txBox="1"/>
          <p:nvPr/>
        </p:nvSpPr>
        <p:spPr>
          <a:xfrm>
            <a:off x="1576857" y="313165"/>
            <a:ext cx="7764368" cy="584775"/>
          </a:xfrm>
          <a:prstGeom prst="rect">
            <a:avLst/>
          </a:prstGeom>
          <a:noFill/>
        </p:spPr>
        <p:txBody>
          <a:bodyPr wrap="square">
            <a:spAutoFit/>
          </a:bodyPr>
          <a:lstStyle/>
          <a:p>
            <a:r>
              <a:rPr lang="es-ES" sz="3200" b="1" spc="-10" dirty="0">
                <a:solidFill>
                  <a:srgbClr val="678D41"/>
                </a:solidFill>
                <a:latin typeface="Times New Roman" panose="02020603050405020304" pitchFamily="18" charset="0"/>
                <a:ea typeface="Times New Roman" panose="02020603050405020304" pitchFamily="18" charset="0"/>
              </a:rPr>
              <a:t>V.</a:t>
            </a:r>
            <a:r>
              <a:rPr lang="es-MX" sz="3200" b="1" spc="-10" dirty="0">
                <a:solidFill>
                  <a:srgbClr val="678D41"/>
                </a:solidFill>
                <a:latin typeface="Times New Roman" panose="02020603050405020304" pitchFamily="18" charset="0"/>
                <a:ea typeface="Times New Roman" panose="02020603050405020304" pitchFamily="18" charset="0"/>
              </a:rPr>
              <a:t> </a:t>
            </a:r>
            <a:r>
              <a:rPr lang="es-MX" sz="3200" b="1" spc="-10" dirty="0">
                <a:solidFill>
                  <a:srgbClr val="678D41"/>
                </a:solidFill>
                <a:effectLst/>
                <a:latin typeface="Times New Roman" panose="02020603050405020304" pitchFamily="18" charset="0"/>
                <a:ea typeface="Times New Roman" panose="02020603050405020304" pitchFamily="18" charset="0"/>
              </a:rPr>
              <a:t>Referencias </a:t>
            </a:r>
            <a:endParaRPr lang="es-PE" sz="3200" dirty="0"/>
          </a:p>
        </p:txBody>
      </p:sp>
      <p:sp>
        <p:nvSpPr>
          <p:cNvPr id="6" name="Marcador de número de diapositiva 5">
            <a:extLst>
              <a:ext uri="{FF2B5EF4-FFF2-40B4-BE49-F238E27FC236}">
                <a16:creationId xmlns:a16="http://schemas.microsoft.com/office/drawing/2014/main" id="{7879FD6C-E41C-B025-3E57-F275AD302FB0}"/>
              </a:ext>
            </a:extLst>
          </p:cNvPr>
          <p:cNvSpPr>
            <a:spLocks noGrp="1"/>
          </p:cNvSpPr>
          <p:nvPr>
            <p:ph type="sldNum" sz="quarter" idx="12"/>
          </p:nvPr>
        </p:nvSpPr>
        <p:spPr>
          <a:xfrm>
            <a:off x="9217391" y="6292249"/>
            <a:ext cx="2743200" cy="365125"/>
          </a:xfrm>
        </p:spPr>
        <p:txBody>
          <a:bodyPr/>
          <a:lstStyle/>
          <a:p>
            <a:fld id="{87D75D39-ABF2-421A-A49D-D1890B74CF6F}" type="slidenum">
              <a:rPr lang="es-PE" sz="1600" b="1" smtClean="0">
                <a:solidFill>
                  <a:schemeClr val="bg1"/>
                </a:solidFill>
                <a:latin typeface="Times New Roman" panose="02020603050405020304" pitchFamily="18" charset="0"/>
                <a:cs typeface="Times New Roman" panose="02020603050405020304" pitchFamily="18" charset="0"/>
              </a:rPr>
              <a:t>20</a:t>
            </a:fld>
            <a:endParaRPr lang="es-PE" sz="1600" b="1" dirty="0">
              <a:solidFill>
                <a:schemeClr val="bg1"/>
              </a:solidFill>
              <a:latin typeface="Times New Roman" panose="02020603050405020304" pitchFamily="18" charset="0"/>
              <a:cs typeface="Times New Roman" panose="02020603050405020304" pitchFamily="18" charset="0"/>
            </a:endParaRPr>
          </a:p>
        </p:txBody>
      </p:sp>
      <p:cxnSp>
        <p:nvCxnSpPr>
          <p:cNvPr id="12" name="Conector recto 11">
            <a:extLst>
              <a:ext uri="{FF2B5EF4-FFF2-40B4-BE49-F238E27FC236}">
                <a16:creationId xmlns:a16="http://schemas.microsoft.com/office/drawing/2014/main" id="{E8EEB121-5F7D-8768-0F54-2ECF0F96CB51}"/>
              </a:ext>
            </a:extLst>
          </p:cNvPr>
          <p:cNvCxnSpPr>
            <a:cxnSpLocks/>
          </p:cNvCxnSpPr>
          <p:nvPr/>
        </p:nvCxnSpPr>
        <p:spPr>
          <a:xfrm flipV="1">
            <a:off x="1675470" y="897940"/>
            <a:ext cx="6715495" cy="22412"/>
          </a:xfrm>
          <a:prstGeom prst="line">
            <a:avLst/>
          </a:prstGeom>
        </p:spPr>
        <p:style>
          <a:lnRef idx="3">
            <a:schemeClr val="accent6"/>
          </a:lnRef>
          <a:fillRef idx="0">
            <a:schemeClr val="accent6"/>
          </a:fillRef>
          <a:effectRef idx="2">
            <a:schemeClr val="accent6"/>
          </a:effectRef>
          <a:fontRef idx="minor">
            <a:schemeClr val="tx1"/>
          </a:fontRef>
        </p:style>
      </p:cxnSp>
      <p:sp>
        <p:nvSpPr>
          <p:cNvPr id="3" name="CuadroTexto 2">
            <a:extLst>
              <a:ext uri="{FF2B5EF4-FFF2-40B4-BE49-F238E27FC236}">
                <a16:creationId xmlns:a16="http://schemas.microsoft.com/office/drawing/2014/main" id="{77385B0F-6C32-4B5F-86DE-6B35CC9790A6}"/>
              </a:ext>
            </a:extLst>
          </p:cNvPr>
          <p:cNvSpPr txBox="1"/>
          <p:nvPr/>
        </p:nvSpPr>
        <p:spPr>
          <a:xfrm>
            <a:off x="367553" y="1004048"/>
            <a:ext cx="11824447" cy="5430333"/>
          </a:xfrm>
          <a:prstGeom prst="rect">
            <a:avLst/>
          </a:prstGeom>
          <a:noFill/>
        </p:spPr>
        <p:txBody>
          <a:bodyPr wrap="square" rtlCol="0">
            <a:spAutoFit/>
          </a:bodyPr>
          <a:lstStyle/>
          <a:p>
            <a:pPr marL="252000" indent="-304800" algn="just">
              <a:lnSpc>
                <a:spcPct val="107000"/>
              </a:lnSpc>
              <a:spcAft>
                <a:spcPts val="800"/>
              </a:spcAft>
            </a:pP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Fitriatin</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B. N., </a:t>
            </a: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Fauziah</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D., </a:t>
            </a: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Fitriani</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F. N., </a:t>
            </a: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Ningtyas</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D. N., </a:t>
            </a: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Suryatmana</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P., </a:t>
            </a: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Hindersah</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R., </a:t>
            </a: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Setiawati</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M. R., &amp; </a:t>
            </a: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Simarmata</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T. (2020). </a:t>
            </a: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Biochemical</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activity</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and </a:t>
            </a: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bioassay</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on</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maize</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seedling</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of</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selected</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indigenous</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phosphate-solubilizing</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bacteria </a:t>
            </a: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isolated</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from</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the</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acid</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soil</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ecosystem</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800" i="1" kern="100" dirty="0">
                <a:effectLst/>
                <a:latin typeface="Times New Roman" panose="02020603050405020304" pitchFamily="18" charset="0"/>
                <a:ea typeface="Times New Roman" panose="02020603050405020304" pitchFamily="18" charset="0"/>
                <a:cs typeface="Times New Roman" panose="02020603050405020304" pitchFamily="18" charset="0"/>
              </a:rPr>
              <a:t>Open </a:t>
            </a:r>
            <a:r>
              <a:rPr lang="es-PE" sz="1800" i="1" kern="100" dirty="0" err="1">
                <a:effectLst/>
                <a:latin typeface="Times New Roman" panose="02020603050405020304" pitchFamily="18" charset="0"/>
                <a:ea typeface="Times New Roman" panose="02020603050405020304" pitchFamily="18" charset="0"/>
                <a:cs typeface="Times New Roman" panose="02020603050405020304" pitchFamily="18" charset="0"/>
              </a:rPr>
              <a:t>Agriculture</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800" i="1" kern="100" dirty="0">
                <a:effectLst/>
                <a:latin typeface="Times New Roman" panose="02020603050405020304" pitchFamily="18" charset="0"/>
                <a:ea typeface="Times New Roman" panose="02020603050405020304" pitchFamily="18" charset="0"/>
                <a:cs typeface="Times New Roman" panose="02020603050405020304" pitchFamily="18" charset="0"/>
              </a:rPr>
              <a:t>5</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(1). https://doi.org/10.1515/opag-2020-0036</a:t>
            </a:r>
            <a:endParaRPr lang="es-PE"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252000" indent="-304800" algn="just">
              <a:lnSpc>
                <a:spcPct val="107000"/>
              </a:lnSpc>
              <a:spcAft>
                <a:spcPts val="800"/>
              </a:spcAft>
            </a:pP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Giorgi, F. M., </a:t>
            </a: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Ceraolo</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C., &amp; </a:t>
            </a: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Mercatelli</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D. (2022). </a:t>
            </a: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The</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R </a:t>
            </a: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Language</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An</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Engine</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for</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Bioinformatics</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and Data </a:t>
            </a: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Science</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In </a:t>
            </a:r>
            <a:r>
              <a:rPr lang="es-PE" sz="1800" i="1" kern="100" dirty="0" err="1">
                <a:effectLst/>
                <a:latin typeface="Times New Roman" panose="02020603050405020304" pitchFamily="18" charset="0"/>
                <a:ea typeface="Times New Roman" panose="02020603050405020304" pitchFamily="18" charset="0"/>
                <a:cs typeface="Times New Roman" panose="02020603050405020304" pitchFamily="18" charset="0"/>
              </a:rPr>
              <a:t>Life</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(Vol. 12, </a:t>
            </a: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Issue</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5). https://doi.org/10.3390/life12050648</a:t>
            </a:r>
            <a:endParaRPr lang="es-PE"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252000" indent="-304800" algn="just">
              <a:lnSpc>
                <a:spcPct val="107000"/>
              </a:lnSpc>
              <a:spcAft>
                <a:spcPts val="800"/>
              </a:spcAft>
            </a:pP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Lisboa, L. A. M., Cunha, M. L. O., </a:t>
            </a: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Nakayama</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F. T., de Figueiredo, P. A. M., da Silva Viana, R., Ramos, S. B., &amp; Ferrari, S. (2021). </a:t>
            </a: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Morphophysiological</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characteristics</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of</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arabic</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coffee</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800" i="1" kern="100" dirty="0">
                <a:effectLst/>
                <a:latin typeface="Times New Roman" panose="02020603050405020304" pitchFamily="18" charset="0"/>
                <a:ea typeface="Times New Roman" panose="02020603050405020304" pitchFamily="18" charset="0"/>
                <a:cs typeface="Times New Roman" panose="02020603050405020304" pitchFamily="18" charset="0"/>
              </a:rPr>
              <a:t>Nativa</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800" i="1" kern="100" dirty="0">
                <a:effectLst/>
                <a:latin typeface="Times New Roman" panose="02020603050405020304" pitchFamily="18" charset="0"/>
                <a:ea typeface="Times New Roman" panose="02020603050405020304" pitchFamily="18" charset="0"/>
                <a:cs typeface="Times New Roman" panose="02020603050405020304" pitchFamily="18" charset="0"/>
              </a:rPr>
              <a:t>9</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(1). https://doi.org/10.31413/nativa.v9i1.11066</a:t>
            </a:r>
            <a:endParaRPr lang="es-PE"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252000" indent="-304800" algn="just">
              <a:lnSpc>
                <a:spcPct val="107000"/>
              </a:lnSpc>
              <a:spcAft>
                <a:spcPts val="800"/>
              </a:spcAft>
            </a:pP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Pan, L., &amp; </a:t>
            </a: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Cai</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B. (2023). </a:t>
            </a: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Phosphate-Solubilizing</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Bacteria: </a:t>
            </a: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Advances</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in </a:t>
            </a: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Their</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Physiology</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Molecular </a:t>
            </a: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Mechanisms</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and </a:t>
            </a: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Microbial</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Community</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Effects</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In </a:t>
            </a:r>
            <a:r>
              <a:rPr lang="es-PE" sz="1800" i="1" kern="100" dirty="0" err="1">
                <a:effectLst/>
                <a:latin typeface="Times New Roman" panose="02020603050405020304" pitchFamily="18" charset="0"/>
                <a:ea typeface="Times New Roman" panose="02020603050405020304" pitchFamily="18" charset="0"/>
                <a:cs typeface="Times New Roman" panose="02020603050405020304" pitchFamily="18" charset="0"/>
              </a:rPr>
              <a:t>Microorganisms</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(Vol. 11, </a:t>
            </a: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Issue</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12). https://doi.org/10.3390/microorganisms11122904</a:t>
            </a:r>
            <a:endParaRPr lang="es-PE"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252000" indent="-304800" algn="just">
              <a:lnSpc>
                <a:spcPct val="107000"/>
              </a:lnSpc>
              <a:spcAft>
                <a:spcPts val="800"/>
              </a:spcAft>
            </a:pP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Reis </a:t>
            </a: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Jr</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R. dos A., </a:t>
            </a: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Pazzetti</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G., &amp; </a:t>
            </a: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Guelfi</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D. R. (2023). </a:t>
            </a: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Enhanced</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Efficiency</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Phosphorus</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Fertilizer</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Impact</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on</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Physiological</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Characteristics</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of</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Coffee</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Seedlings</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800" i="1" kern="100" dirty="0" err="1">
                <a:effectLst/>
                <a:latin typeface="Times New Roman" panose="02020603050405020304" pitchFamily="18" charset="0"/>
                <a:ea typeface="Times New Roman" panose="02020603050405020304" pitchFamily="18" charset="0"/>
                <a:cs typeface="Times New Roman" panose="02020603050405020304" pitchFamily="18" charset="0"/>
              </a:rPr>
              <a:t>Advances</a:t>
            </a:r>
            <a:r>
              <a:rPr lang="es-PE" sz="1800" i="1" kern="100" dirty="0">
                <a:effectLst/>
                <a:latin typeface="Times New Roman" panose="02020603050405020304" pitchFamily="18" charset="0"/>
                <a:ea typeface="Times New Roman" panose="02020603050405020304" pitchFamily="18" charset="0"/>
                <a:cs typeface="Times New Roman" panose="02020603050405020304" pitchFamily="18" charset="0"/>
              </a:rPr>
              <a:t> in </a:t>
            </a:r>
            <a:r>
              <a:rPr lang="es-PE" sz="1800" i="1" kern="100" dirty="0" err="1">
                <a:effectLst/>
                <a:latin typeface="Times New Roman" panose="02020603050405020304" pitchFamily="18" charset="0"/>
                <a:ea typeface="Times New Roman" panose="02020603050405020304" pitchFamily="18" charset="0"/>
                <a:cs typeface="Times New Roman" panose="02020603050405020304" pitchFamily="18" charset="0"/>
              </a:rPr>
              <a:t>Bioscience</a:t>
            </a:r>
            <a:r>
              <a:rPr lang="es-PE" sz="1800" i="1" kern="100" dirty="0">
                <a:effectLst/>
                <a:latin typeface="Times New Roman" panose="02020603050405020304" pitchFamily="18" charset="0"/>
                <a:ea typeface="Times New Roman" panose="02020603050405020304" pitchFamily="18" charset="0"/>
                <a:cs typeface="Times New Roman" panose="02020603050405020304" pitchFamily="18" charset="0"/>
              </a:rPr>
              <a:t> and </a:t>
            </a:r>
            <a:r>
              <a:rPr lang="es-PE" sz="1800" i="1" kern="100" dirty="0" err="1">
                <a:effectLst/>
                <a:latin typeface="Times New Roman" panose="02020603050405020304" pitchFamily="18" charset="0"/>
                <a:ea typeface="Times New Roman" panose="02020603050405020304" pitchFamily="18" charset="0"/>
                <a:cs typeface="Times New Roman" panose="02020603050405020304" pitchFamily="18" charset="0"/>
              </a:rPr>
              <a:t>Biotechnology</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800" i="1" kern="100" dirty="0">
                <a:effectLst/>
                <a:latin typeface="Times New Roman" panose="02020603050405020304" pitchFamily="18" charset="0"/>
                <a:ea typeface="Times New Roman" panose="02020603050405020304" pitchFamily="18" charset="0"/>
                <a:cs typeface="Times New Roman" panose="02020603050405020304" pitchFamily="18" charset="0"/>
              </a:rPr>
              <a:t>14</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(12). https://doi.org/10.4236/abb.2023.1412034</a:t>
            </a:r>
            <a:endParaRPr lang="es-PE"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252000" indent="-304800" algn="just">
              <a:lnSpc>
                <a:spcPct val="107000"/>
              </a:lnSpc>
              <a:spcAft>
                <a:spcPts val="800"/>
              </a:spcAft>
            </a:pP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Restrepo-Franco, G. M., Marulanda-Moreno, S., de la Fe-Pérez, Y., Díaz-de la Osa, A., Lucia-</a:t>
            </a: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Baldani</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V., &amp; Hernández-Rodríguez, A. (2015). Bacterias </a:t>
            </a:r>
            <a:r>
              <a:rPr lang="es-PE" sz="1800" kern="100" dirty="0" err="1">
                <a:effectLst/>
                <a:latin typeface="Times New Roman" panose="02020603050405020304" pitchFamily="18" charset="0"/>
                <a:ea typeface="Times New Roman" panose="02020603050405020304" pitchFamily="18" charset="0"/>
                <a:cs typeface="Times New Roman" panose="02020603050405020304" pitchFamily="18" charset="0"/>
              </a:rPr>
              <a:t>solubilizadoras</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de fosfato y sus potencialidades de uso en la promoción del crecimiento de cultivos de importancia económica. </a:t>
            </a:r>
            <a:r>
              <a:rPr lang="es-PE" sz="1800" i="1" kern="100" dirty="0">
                <a:effectLst/>
                <a:latin typeface="Times New Roman" panose="02020603050405020304" pitchFamily="18" charset="0"/>
                <a:ea typeface="Times New Roman" panose="02020603050405020304" pitchFamily="18" charset="0"/>
                <a:cs typeface="Times New Roman" panose="02020603050405020304" pitchFamily="18" charset="0"/>
              </a:rPr>
              <a:t>Revista CENIC Ciencias </a:t>
            </a:r>
            <a:r>
              <a:rPr lang="es-PE" sz="1800" i="1" kern="100" dirty="0" err="1">
                <a:effectLst/>
                <a:latin typeface="Times New Roman" panose="02020603050405020304" pitchFamily="18" charset="0"/>
                <a:ea typeface="Times New Roman" panose="02020603050405020304" pitchFamily="18" charset="0"/>
                <a:cs typeface="Times New Roman" panose="02020603050405020304" pitchFamily="18" charset="0"/>
              </a:rPr>
              <a:t>Biologicas</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s-PE" sz="1800" i="1" kern="100" dirty="0">
                <a:effectLst/>
                <a:latin typeface="Times New Roman" panose="02020603050405020304" pitchFamily="18" charset="0"/>
                <a:ea typeface="Times New Roman" panose="02020603050405020304" pitchFamily="18" charset="0"/>
                <a:cs typeface="Times New Roman" panose="02020603050405020304" pitchFamily="18" charset="0"/>
              </a:rPr>
              <a:t>46</a:t>
            </a:r>
            <a:r>
              <a:rPr lang="es-PE" sz="1800" kern="100" dirty="0">
                <a:effectLst/>
                <a:latin typeface="Times New Roman" panose="02020603050405020304" pitchFamily="18" charset="0"/>
                <a:ea typeface="Times New Roman" panose="02020603050405020304" pitchFamily="18" charset="0"/>
                <a:cs typeface="Times New Roman" panose="02020603050405020304" pitchFamily="18" charset="0"/>
              </a:rPr>
              <a:t>(1).</a:t>
            </a:r>
            <a:endParaRPr lang="es-PE"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s-PE" dirty="0"/>
          </a:p>
        </p:txBody>
      </p:sp>
    </p:spTree>
    <p:extLst>
      <p:ext uri="{BB962C8B-B14F-4D97-AF65-F5344CB8AC3E}">
        <p14:creationId xmlns:p14="http://schemas.microsoft.com/office/powerpoint/2010/main" val="19536159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arcador de fecha 3">
            <a:extLst>
              <a:ext uri="{FF2B5EF4-FFF2-40B4-BE49-F238E27FC236}">
                <a16:creationId xmlns:a16="http://schemas.microsoft.com/office/drawing/2014/main" id="{1AE5FEFF-27F8-466E-B45D-558139299E5E}"/>
              </a:ext>
            </a:extLst>
          </p:cNvPr>
          <p:cNvSpPr>
            <a:spLocks noGrp="1"/>
          </p:cNvSpPr>
          <p:nvPr>
            <p:ph type="dt" sz="half" idx="10"/>
          </p:nvPr>
        </p:nvSpPr>
        <p:spPr/>
        <p:txBody>
          <a:bodyPr/>
          <a:lstStyle/>
          <a:p>
            <a:fld id="{91040227-7BB2-49D8-91E6-652400A400A2}" type="datetime1">
              <a:rPr lang="es-PE" smtClean="0"/>
              <a:t>17/06/2025</a:t>
            </a:fld>
            <a:endParaRPr lang="es-PE"/>
          </a:p>
        </p:txBody>
      </p:sp>
      <p:sp>
        <p:nvSpPr>
          <p:cNvPr id="5" name="Marcador de pie de página 4">
            <a:extLst>
              <a:ext uri="{FF2B5EF4-FFF2-40B4-BE49-F238E27FC236}">
                <a16:creationId xmlns:a16="http://schemas.microsoft.com/office/drawing/2014/main" id="{293EDF57-5842-414F-A9D6-93F96D1EB5FD}"/>
              </a:ext>
            </a:extLst>
          </p:cNvPr>
          <p:cNvSpPr>
            <a:spLocks noGrp="1"/>
          </p:cNvSpPr>
          <p:nvPr>
            <p:ph type="ftr" sz="quarter" idx="11"/>
          </p:nvPr>
        </p:nvSpPr>
        <p:spPr/>
        <p:txBody>
          <a:bodyPr/>
          <a:lstStyle/>
          <a:p>
            <a:endParaRPr lang="es-PE"/>
          </a:p>
        </p:txBody>
      </p:sp>
      <p:sp>
        <p:nvSpPr>
          <p:cNvPr id="6" name="Marcador de número de diapositiva 5">
            <a:extLst>
              <a:ext uri="{FF2B5EF4-FFF2-40B4-BE49-F238E27FC236}">
                <a16:creationId xmlns:a16="http://schemas.microsoft.com/office/drawing/2014/main" id="{60894F4E-7F99-45AC-B67F-DC2FBF4A9B8C}"/>
              </a:ext>
            </a:extLst>
          </p:cNvPr>
          <p:cNvSpPr>
            <a:spLocks noGrp="1"/>
          </p:cNvSpPr>
          <p:nvPr>
            <p:ph type="sldNum" sz="quarter" idx="12"/>
          </p:nvPr>
        </p:nvSpPr>
        <p:spPr/>
        <p:txBody>
          <a:bodyPr/>
          <a:lstStyle/>
          <a:p>
            <a:fld id="{3EC7F81E-29E0-4D23-92E9-9A334C8D50B4}" type="slidenum">
              <a:rPr lang="es-PE" smtClean="0"/>
              <a:t>21</a:t>
            </a:fld>
            <a:endParaRPr lang="es-PE"/>
          </a:p>
        </p:txBody>
      </p:sp>
      <p:pic>
        <p:nvPicPr>
          <p:cNvPr id="7" name="Imagen 6">
            <a:extLst>
              <a:ext uri="{FF2B5EF4-FFF2-40B4-BE49-F238E27FC236}">
                <a16:creationId xmlns:a16="http://schemas.microsoft.com/office/drawing/2014/main" id="{4AFB5763-BCE1-43D7-9C92-596192F66970}"/>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39228" r="17983"/>
          <a:stretch/>
        </p:blipFill>
        <p:spPr>
          <a:xfrm>
            <a:off x="-1" y="-1"/>
            <a:ext cx="12192001" cy="6858001"/>
          </a:xfrm>
          <a:prstGeom prst="rect">
            <a:avLst/>
          </a:prstGeom>
        </p:spPr>
      </p:pic>
      <p:grpSp>
        <p:nvGrpSpPr>
          <p:cNvPr id="10" name="Grupo 9">
            <a:extLst>
              <a:ext uri="{FF2B5EF4-FFF2-40B4-BE49-F238E27FC236}">
                <a16:creationId xmlns:a16="http://schemas.microsoft.com/office/drawing/2014/main" id="{808291A4-CB4A-4F80-92A6-64E2E45456DA}"/>
              </a:ext>
            </a:extLst>
          </p:cNvPr>
          <p:cNvGrpSpPr/>
          <p:nvPr/>
        </p:nvGrpSpPr>
        <p:grpSpPr>
          <a:xfrm>
            <a:off x="1843767" y="679207"/>
            <a:ext cx="3250005" cy="956805"/>
            <a:chOff x="319767" y="171207"/>
            <a:chExt cx="3250005" cy="956805"/>
          </a:xfrm>
        </p:grpSpPr>
        <p:pic>
          <p:nvPicPr>
            <p:cNvPr id="8" name="Picture 2">
              <a:extLst>
                <a:ext uri="{FF2B5EF4-FFF2-40B4-BE49-F238E27FC236}">
                  <a16:creationId xmlns:a16="http://schemas.microsoft.com/office/drawing/2014/main" id="{9D9090B0-EC0E-49E1-97DD-1869C6C0FB1E}"/>
                </a:ext>
                <a:ext uri="{C183D7F6-B498-43B3-948B-1728B52AA6E4}">
                  <adec:decorative xmlns:adec="http://schemas.microsoft.com/office/drawing/2017/decorative" val="0"/>
                </a:ext>
              </a:extLst>
            </p:cNvPr>
            <p:cNvPicPr>
              <a:picLocks noChangeAspect="1" noChangeArrowheads="1"/>
            </p:cNvPicPr>
            <p:nvPr/>
          </p:nvPicPr>
          <p:blipFill rotWithShape="1">
            <a:blip r:embed="rId3">
              <a:duotone>
                <a:schemeClr val="bg2">
                  <a:shade val="45000"/>
                  <a:satMod val="135000"/>
                </a:schemeClr>
                <a:prstClr val="white"/>
              </a:duotone>
              <a:extLst>
                <a:ext uri="{BEBA8EAE-BF5A-486C-A8C5-ECC9F3942E4B}">
                  <a14:imgProps xmlns:a14="http://schemas.microsoft.com/office/drawing/2010/main">
                    <a14:imgLayer r:embed="rId4">
                      <a14:imgEffect>
                        <a14:brightnessContrast bright="40000" contrast="40000"/>
                      </a14:imgEffect>
                    </a14:imgLayer>
                  </a14:imgProps>
                </a:ext>
                <a:ext uri="{28A0092B-C50C-407E-A947-70E740481C1C}">
                  <a14:useLocalDpi xmlns:a14="http://schemas.microsoft.com/office/drawing/2010/main" val="0"/>
                </a:ext>
              </a:extLst>
            </a:blip>
            <a:srcRect l="30801"/>
            <a:stretch/>
          </p:blipFill>
          <p:spPr bwMode="auto">
            <a:xfrm>
              <a:off x="1320800" y="171207"/>
              <a:ext cx="2248972" cy="956805"/>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Logotipo - UNTRM">
              <a:extLst>
                <a:ext uri="{FF2B5EF4-FFF2-40B4-BE49-F238E27FC236}">
                  <a16:creationId xmlns:a16="http://schemas.microsoft.com/office/drawing/2014/main" id="{C72DDAFE-C891-4C76-A1A2-60D421966532}"/>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r="69199"/>
            <a:stretch/>
          </p:blipFill>
          <p:spPr bwMode="auto">
            <a:xfrm>
              <a:off x="319767" y="171207"/>
              <a:ext cx="1001033" cy="956805"/>
            </a:xfrm>
            <a:prstGeom prst="rect">
              <a:avLst/>
            </a:prstGeom>
            <a:noFill/>
            <a:extLst>
              <a:ext uri="{909E8E84-426E-40DD-AFC4-6F175D3DCCD1}">
                <a14:hiddenFill xmlns:a14="http://schemas.microsoft.com/office/drawing/2010/main">
                  <a:solidFill>
                    <a:srgbClr val="FFFFFF"/>
                  </a:solidFill>
                </a14:hiddenFill>
              </a:ext>
            </a:extLst>
          </p:spPr>
        </p:pic>
      </p:grpSp>
      <p:pic>
        <p:nvPicPr>
          <p:cNvPr id="11" name="Imagen 10">
            <a:extLst>
              <a:ext uri="{FF2B5EF4-FFF2-40B4-BE49-F238E27FC236}">
                <a16:creationId xmlns:a16="http://schemas.microsoft.com/office/drawing/2014/main" id="{9FF2E388-05E4-474B-B57F-231716637763}"/>
              </a:ext>
            </a:extLst>
          </p:cNvPr>
          <p:cNvPicPr>
            <a:picLocks noChangeAspect="1"/>
          </p:cNvPicPr>
          <p:nvPr/>
        </p:nvPicPr>
        <p:blipFill>
          <a:blip r:embed="rId6"/>
          <a:stretch>
            <a:fillRect/>
          </a:stretch>
        </p:blipFill>
        <p:spPr>
          <a:xfrm>
            <a:off x="7609567" y="528312"/>
            <a:ext cx="1001033" cy="1107700"/>
          </a:xfrm>
          <a:prstGeom prst="rect">
            <a:avLst/>
          </a:prstGeom>
        </p:spPr>
      </p:pic>
      <p:pic>
        <p:nvPicPr>
          <p:cNvPr id="12" name="Imagen 11">
            <a:extLst>
              <a:ext uri="{FF2B5EF4-FFF2-40B4-BE49-F238E27FC236}">
                <a16:creationId xmlns:a16="http://schemas.microsoft.com/office/drawing/2014/main" id="{8BA2D85A-4DB1-4D1F-9F9E-BD015589E5D3}"/>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5370392" y="780230"/>
            <a:ext cx="2082682" cy="762326"/>
          </a:xfrm>
          <a:prstGeom prst="rect">
            <a:avLst/>
          </a:prstGeom>
        </p:spPr>
      </p:pic>
      <p:sp>
        <p:nvSpPr>
          <p:cNvPr id="13" name="CuadroTexto 12">
            <a:extLst>
              <a:ext uri="{FF2B5EF4-FFF2-40B4-BE49-F238E27FC236}">
                <a16:creationId xmlns:a16="http://schemas.microsoft.com/office/drawing/2014/main" id="{CA141841-5411-484D-AC06-ED17A434BF92}"/>
              </a:ext>
            </a:extLst>
          </p:cNvPr>
          <p:cNvSpPr txBox="1"/>
          <p:nvPr/>
        </p:nvSpPr>
        <p:spPr>
          <a:xfrm>
            <a:off x="3330895" y="2947342"/>
            <a:ext cx="4995278" cy="1107996"/>
          </a:xfrm>
          <a:prstGeom prst="rect">
            <a:avLst/>
          </a:prstGeom>
          <a:noFill/>
        </p:spPr>
        <p:txBody>
          <a:bodyPr wrap="none" rtlCol="0">
            <a:spAutoFit/>
          </a:bodyPr>
          <a:lstStyle/>
          <a:p>
            <a:pPr algn="ctr"/>
            <a:r>
              <a:rPr lang="es-PE" sz="6600" b="1" dirty="0">
                <a:solidFill>
                  <a:schemeClr val="bg1"/>
                </a:solidFill>
                <a:effectLst>
                  <a:outerShdw blurRad="38100" dist="38100" dir="2700000" algn="tl">
                    <a:srgbClr val="000000">
                      <a:alpha val="43137"/>
                    </a:srgbClr>
                  </a:outerShdw>
                </a:effectLst>
                <a:latin typeface="Georgia" panose="02040502050405020303" pitchFamily="18" charset="0"/>
              </a:rPr>
              <a:t>¡GRACIAS!</a:t>
            </a:r>
          </a:p>
        </p:txBody>
      </p:sp>
    </p:spTree>
    <p:extLst>
      <p:ext uri="{BB962C8B-B14F-4D97-AF65-F5344CB8AC3E}">
        <p14:creationId xmlns:p14="http://schemas.microsoft.com/office/powerpoint/2010/main" val="31993893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n 8">
            <a:extLst>
              <a:ext uri="{FF2B5EF4-FFF2-40B4-BE49-F238E27FC236}">
                <a16:creationId xmlns:a16="http://schemas.microsoft.com/office/drawing/2014/main" id="{0005CF7D-B297-6DB0-01CB-14A8910C2F8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6259146"/>
            <a:ext cx="12192000" cy="431333"/>
          </a:xfrm>
          <a:prstGeom prst="rect">
            <a:avLst/>
          </a:prstGeom>
        </p:spPr>
      </p:pic>
      <p:sp>
        <p:nvSpPr>
          <p:cNvPr id="11" name="CuadroTexto 10">
            <a:extLst>
              <a:ext uri="{FF2B5EF4-FFF2-40B4-BE49-F238E27FC236}">
                <a16:creationId xmlns:a16="http://schemas.microsoft.com/office/drawing/2014/main" id="{76FE02B4-0C46-4F8F-95ED-10A87E0C0F36}"/>
              </a:ext>
            </a:extLst>
          </p:cNvPr>
          <p:cNvSpPr txBox="1"/>
          <p:nvPr/>
        </p:nvSpPr>
        <p:spPr>
          <a:xfrm>
            <a:off x="1912564" y="646659"/>
            <a:ext cx="3054348" cy="1077218"/>
          </a:xfrm>
          <a:prstGeom prst="rect">
            <a:avLst/>
          </a:prstGeom>
          <a:noFill/>
        </p:spPr>
        <p:txBody>
          <a:bodyPr wrap="square">
            <a:spAutoFit/>
          </a:bodyPr>
          <a:lstStyle/>
          <a:p>
            <a:r>
              <a:rPr lang="es-ES" sz="3200" b="1" spc="-10" dirty="0">
                <a:solidFill>
                  <a:srgbClr val="678D41"/>
                </a:solidFill>
                <a:effectLst/>
                <a:latin typeface="Times New Roman" panose="02020603050405020304" pitchFamily="18" charset="0"/>
                <a:ea typeface="Times New Roman" panose="02020603050405020304" pitchFamily="18" charset="0"/>
              </a:rPr>
              <a:t>II. OBJETIVOS</a:t>
            </a:r>
          </a:p>
          <a:p>
            <a:endParaRPr lang="es-PE" sz="3200" dirty="0"/>
          </a:p>
        </p:txBody>
      </p:sp>
      <p:sp>
        <p:nvSpPr>
          <p:cNvPr id="15" name="CuadroTexto 14">
            <a:extLst>
              <a:ext uri="{FF2B5EF4-FFF2-40B4-BE49-F238E27FC236}">
                <a16:creationId xmlns:a16="http://schemas.microsoft.com/office/drawing/2014/main" id="{429BBD8D-9FE3-43E3-863D-69142883F3E1}"/>
              </a:ext>
            </a:extLst>
          </p:cNvPr>
          <p:cNvSpPr txBox="1"/>
          <p:nvPr/>
        </p:nvSpPr>
        <p:spPr>
          <a:xfrm>
            <a:off x="5970097" y="4402390"/>
            <a:ext cx="5298872" cy="646331"/>
          </a:xfrm>
          <a:prstGeom prst="rect">
            <a:avLst/>
          </a:prstGeom>
          <a:noFill/>
        </p:spPr>
        <p:txBody>
          <a:bodyPr wrap="square">
            <a:spAutoFit/>
          </a:bodyPr>
          <a:lstStyle/>
          <a:p>
            <a:pPr algn="just">
              <a:spcBef>
                <a:spcPts val="1000"/>
              </a:spcBef>
            </a:pPr>
            <a:r>
              <a:rPr lang="es-ES" b="1" spc="-10" dirty="0">
                <a:latin typeface="Times New Roman" panose="02020603050405020304" pitchFamily="18" charset="0"/>
                <a:cs typeface="Times New Roman" panose="02020603050405020304" pitchFamily="18" charset="0"/>
              </a:rPr>
              <a:t>3. </a:t>
            </a:r>
            <a:r>
              <a:rPr lang="es-ES" sz="1800" kern="0" dirty="0">
                <a:effectLst/>
                <a:latin typeface="Times New Roman" panose="02020603050405020304" pitchFamily="18" charset="0"/>
                <a:ea typeface="Calibri" panose="020F0502020204030204" pitchFamily="34" charset="0"/>
                <a:cs typeface="Times New Roman" panose="02020603050405020304" pitchFamily="18" charset="0"/>
              </a:rPr>
              <a:t>Evaluar el efecto de </a:t>
            </a:r>
            <a:r>
              <a:rPr lang="es-ES" sz="1800" kern="0" dirty="0" err="1">
                <a:effectLst/>
                <a:latin typeface="Times New Roman" panose="02020603050405020304" pitchFamily="18" charset="0"/>
                <a:ea typeface="Calibri" panose="020F0502020204030204" pitchFamily="34" charset="0"/>
                <a:cs typeface="Times New Roman" panose="02020603050405020304" pitchFamily="18" charset="0"/>
              </a:rPr>
              <a:t>rizobacterias</a:t>
            </a:r>
            <a:r>
              <a:rPr lang="es-ES" sz="1800" kern="0" dirty="0">
                <a:effectLst/>
                <a:latin typeface="Times New Roman" panose="02020603050405020304" pitchFamily="18" charset="0"/>
                <a:ea typeface="Calibri" panose="020F0502020204030204" pitchFamily="34" charset="0"/>
                <a:cs typeface="Times New Roman" panose="02020603050405020304" pitchFamily="18" charset="0"/>
              </a:rPr>
              <a:t> </a:t>
            </a:r>
            <a:r>
              <a:rPr lang="es-ES" sz="1800" kern="0" dirty="0" err="1">
                <a:effectLst/>
                <a:latin typeface="Times New Roman" panose="02020603050405020304" pitchFamily="18" charset="0"/>
                <a:ea typeface="Calibri" panose="020F0502020204030204" pitchFamily="34" charset="0"/>
                <a:cs typeface="Times New Roman" panose="02020603050405020304" pitchFamily="18" charset="0"/>
              </a:rPr>
              <a:t>solubilizadoras</a:t>
            </a:r>
            <a:r>
              <a:rPr lang="es-ES" sz="1800" kern="0" dirty="0">
                <a:effectLst/>
                <a:latin typeface="Times New Roman" panose="02020603050405020304" pitchFamily="18" charset="0"/>
                <a:ea typeface="Calibri" panose="020F0502020204030204" pitchFamily="34" charset="0"/>
                <a:cs typeface="Times New Roman" panose="02020603050405020304" pitchFamily="18" charset="0"/>
              </a:rPr>
              <a:t> de fosforo en la producción de </a:t>
            </a:r>
            <a:r>
              <a:rPr lang="es-PE" sz="1800" i="1" kern="0" dirty="0" err="1">
                <a:solidFill>
                  <a:srgbClr val="040C28"/>
                </a:solidFill>
                <a:effectLst/>
                <a:latin typeface="Times New Roman" panose="02020603050405020304" pitchFamily="18" charset="0"/>
                <a:ea typeface="Calibri" panose="020F0502020204030204" pitchFamily="34" charset="0"/>
                <a:cs typeface="Times New Roman" panose="02020603050405020304" pitchFamily="18" charset="0"/>
              </a:rPr>
              <a:t>Coffea</a:t>
            </a:r>
            <a:r>
              <a:rPr lang="es-PE" sz="1800" i="1" kern="0" dirty="0">
                <a:solidFill>
                  <a:srgbClr val="040C28"/>
                </a:solidFill>
                <a:effectLst/>
                <a:latin typeface="Times New Roman" panose="02020603050405020304" pitchFamily="18" charset="0"/>
                <a:ea typeface="Calibri" panose="020F0502020204030204" pitchFamily="34" charset="0"/>
                <a:cs typeface="Times New Roman" panose="02020603050405020304" pitchFamily="18" charset="0"/>
              </a:rPr>
              <a:t> </a:t>
            </a:r>
            <a:r>
              <a:rPr lang="es-PE" sz="1800" i="1" kern="0" dirty="0" err="1">
                <a:solidFill>
                  <a:srgbClr val="040C28"/>
                </a:solidFill>
                <a:effectLst/>
                <a:latin typeface="Times New Roman" panose="02020603050405020304" pitchFamily="18" charset="0"/>
                <a:ea typeface="Calibri" panose="020F0502020204030204" pitchFamily="34" charset="0"/>
                <a:cs typeface="Times New Roman" panose="02020603050405020304" pitchFamily="18" charset="0"/>
              </a:rPr>
              <a:t>arabica</a:t>
            </a:r>
            <a:r>
              <a:rPr lang="es-PE" sz="1800" i="1" kern="0" dirty="0">
                <a:solidFill>
                  <a:srgbClr val="040C28"/>
                </a:solidFill>
                <a:effectLst/>
                <a:latin typeface="Times New Roman" panose="02020603050405020304" pitchFamily="18" charset="0"/>
                <a:ea typeface="Calibri" panose="020F0502020204030204" pitchFamily="34" charset="0"/>
                <a:cs typeface="Times New Roman" panose="02020603050405020304" pitchFamily="18" charset="0"/>
              </a:rPr>
              <a:t> </a:t>
            </a:r>
            <a:r>
              <a:rPr lang="es-PE" sz="1800" kern="0" dirty="0">
                <a:solidFill>
                  <a:srgbClr val="040C28"/>
                </a:solidFill>
                <a:effectLst/>
                <a:latin typeface="Times New Roman" panose="02020603050405020304" pitchFamily="18" charset="0"/>
                <a:ea typeface="Calibri" panose="020F0502020204030204" pitchFamily="34" charset="0"/>
                <a:cs typeface="Times New Roman" panose="02020603050405020304" pitchFamily="18" charset="0"/>
              </a:rPr>
              <a:t>L.</a:t>
            </a:r>
            <a:endParaRPr lang="es-PE"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Marcador de número de diapositiva 5">
            <a:extLst>
              <a:ext uri="{FF2B5EF4-FFF2-40B4-BE49-F238E27FC236}">
                <a16:creationId xmlns:a16="http://schemas.microsoft.com/office/drawing/2014/main" id="{7879FD6C-E41C-B025-3E57-F275AD302FB0}"/>
              </a:ext>
            </a:extLst>
          </p:cNvPr>
          <p:cNvSpPr>
            <a:spLocks noGrp="1"/>
          </p:cNvSpPr>
          <p:nvPr>
            <p:ph type="sldNum" sz="quarter" idx="12"/>
          </p:nvPr>
        </p:nvSpPr>
        <p:spPr>
          <a:xfrm>
            <a:off x="9217391" y="6292249"/>
            <a:ext cx="2743200" cy="365125"/>
          </a:xfrm>
        </p:spPr>
        <p:txBody>
          <a:bodyPr/>
          <a:lstStyle/>
          <a:p>
            <a:fld id="{87D75D39-ABF2-421A-A49D-D1890B74CF6F}" type="slidenum">
              <a:rPr lang="es-PE" sz="1600" b="1" smtClean="0">
                <a:solidFill>
                  <a:schemeClr val="bg1"/>
                </a:solidFill>
                <a:latin typeface="Times New Roman" panose="02020603050405020304" pitchFamily="18" charset="0"/>
                <a:cs typeface="Times New Roman" panose="02020603050405020304" pitchFamily="18" charset="0"/>
              </a:rPr>
              <a:t>3</a:t>
            </a:fld>
            <a:endParaRPr lang="es-PE" sz="1600" b="1" dirty="0">
              <a:solidFill>
                <a:schemeClr val="bg1"/>
              </a:solidFill>
              <a:latin typeface="Times New Roman" panose="02020603050405020304" pitchFamily="18" charset="0"/>
              <a:cs typeface="Times New Roman" panose="02020603050405020304" pitchFamily="18" charset="0"/>
            </a:endParaRPr>
          </a:p>
        </p:txBody>
      </p:sp>
      <p:cxnSp>
        <p:nvCxnSpPr>
          <p:cNvPr id="12" name="Conector recto 11">
            <a:extLst>
              <a:ext uri="{FF2B5EF4-FFF2-40B4-BE49-F238E27FC236}">
                <a16:creationId xmlns:a16="http://schemas.microsoft.com/office/drawing/2014/main" id="{E8EEB121-5F7D-8768-0F54-2ECF0F96CB51}"/>
              </a:ext>
            </a:extLst>
          </p:cNvPr>
          <p:cNvCxnSpPr/>
          <p:nvPr/>
        </p:nvCxnSpPr>
        <p:spPr>
          <a:xfrm>
            <a:off x="739588" y="1196788"/>
            <a:ext cx="5356412" cy="0"/>
          </a:xfrm>
          <a:prstGeom prst="line">
            <a:avLst/>
          </a:prstGeom>
        </p:spPr>
        <p:style>
          <a:lnRef idx="3">
            <a:schemeClr val="accent6"/>
          </a:lnRef>
          <a:fillRef idx="0">
            <a:schemeClr val="accent6"/>
          </a:fillRef>
          <a:effectRef idx="2">
            <a:schemeClr val="accent6"/>
          </a:effectRef>
          <a:fontRef idx="minor">
            <a:schemeClr val="tx1"/>
          </a:fontRef>
        </p:style>
      </p:cxnSp>
      <p:sp>
        <p:nvSpPr>
          <p:cNvPr id="16" name="Elipse 15">
            <a:extLst>
              <a:ext uri="{FF2B5EF4-FFF2-40B4-BE49-F238E27FC236}">
                <a16:creationId xmlns:a16="http://schemas.microsoft.com/office/drawing/2014/main" id="{129E17B1-9830-A0C9-1942-4BA91D6BCEDD}"/>
              </a:ext>
            </a:extLst>
          </p:cNvPr>
          <p:cNvSpPr/>
          <p:nvPr/>
        </p:nvSpPr>
        <p:spPr>
          <a:xfrm>
            <a:off x="376519" y="1971076"/>
            <a:ext cx="4186516" cy="3990434"/>
          </a:xfrm>
          <a:prstGeom prst="ellipse">
            <a:avLst/>
          </a:prstGeom>
          <a:noFill/>
          <a:ln>
            <a:solidFill>
              <a:schemeClr val="bg2">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19" name="CuadroTexto 18">
            <a:extLst>
              <a:ext uri="{FF2B5EF4-FFF2-40B4-BE49-F238E27FC236}">
                <a16:creationId xmlns:a16="http://schemas.microsoft.com/office/drawing/2014/main" id="{9A9B3FC0-C26A-751A-A545-FACD301ABE79}"/>
              </a:ext>
            </a:extLst>
          </p:cNvPr>
          <p:cNvSpPr txBox="1"/>
          <p:nvPr/>
        </p:nvSpPr>
        <p:spPr>
          <a:xfrm>
            <a:off x="923030" y="2407215"/>
            <a:ext cx="3075953" cy="2308324"/>
          </a:xfrm>
          <a:prstGeom prst="rect">
            <a:avLst/>
          </a:prstGeom>
          <a:noFill/>
        </p:spPr>
        <p:txBody>
          <a:bodyPr wrap="square">
            <a:spAutoFit/>
          </a:bodyPr>
          <a:lstStyle/>
          <a:p>
            <a:pPr algn="ctr"/>
            <a:r>
              <a:rPr lang="es-ES" b="1" spc="-10" dirty="0">
                <a:effectLst/>
                <a:highlight>
                  <a:srgbClr val="C0C0C0"/>
                </a:highlight>
                <a:latin typeface="Times New Roman" panose="02020603050405020304" pitchFamily="18" charset="0"/>
                <a:ea typeface="Times New Roman" panose="02020603050405020304" pitchFamily="18" charset="0"/>
                <a:cs typeface="Times New Roman" panose="02020603050405020304" pitchFamily="18" charset="0"/>
              </a:rPr>
              <a:t>OBJETIVO GENERAL</a:t>
            </a:r>
          </a:p>
          <a:p>
            <a:pPr algn="just"/>
            <a:endParaRPr lang="es-ES" b="0" i="0" u="none" strike="noStrike" spc="-10" dirty="0">
              <a:solidFill>
                <a:srgbClr val="000000"/>
              </a:solidFill>
              <a:effectLst/>
              <a:latin typeface="Times New Roman" panose="02020603050405020304" pitchFamily="18" charset="0"/>
              <a:cs typeface="Times New Roman" panose="02020603050405020304" pitchFamily="18" charset="0"/>
            </a:endParaRPr>
          </a:p>
          <a:p>
            <a:pPr algn="just"/>
            <a:r>
              <a:rPr lang="es-MX" dirty="0">
                <a:solidFill>
                  <a:srgbClr val="000000"/>
                </a:solidFill>
                <a:latin typeface="Times New Roman" panose="02020603050405020304" pitchFamily="18" charset="0"/>
                <a:cs typeface="Times New Roman" panose="02020603050405020304" pitchFamily="18" charset="0"/>
              </a:rPr>
              <a:t>Realizar el análisis de bioprospección y evaluación del impacto de bacterias </a:t>
            </a:r>
            <a:r>
              <a:rPr lang="es-MX" dirty="0" err="1">
                <a:solidFill>
                  <a:srgbClr val="000000"/>
                </a:solidFill>
                <a:latin typeface="Times New Roman" panose="02020603050405020304" pitchFamily="18" charset="0"/>
                <a:cs typeface="Times New Roman" panose="02020603050405020304" pitchFamily="18" charset="0"/>
              </a:rPr>
              <a:t>rizosféricas</a:t>
            </a:r>
            <a:r>
              <a:rPr lang="es-MX" dirty="0">
                <a:solidFill>
                  <a:srgbClr val="000000"/>
                </a:solidFill>
                <a:latin typeface="Times New Roman" panose="02020603050405020304" pitchFamily="18" charset="0"/>
                <a:cs typeface="Times New Roman" panose="02020603050405020304" pitchFamily="18" charset="0"/>
              </a:rPr>
              <a:t> </a:t>
            </a:r>
            <a:r>
              <a:rPr lang="es-MX" dirty="0" err="1">
                <a:solidFill>
                  <a:srgbClr val="000000"/>
                </a:solidFill>
                <a:latin typeface="Times New Roman" panose="02020603050405020304" pitchFamily="18" charset="0"/>
                <a:cs typeface="Times New Roman" panose="02020603050405020304" pitchFamily="18" charset="0"/>
              </a:rPr>
              <a:t>solubilizadoras</a:t>
            </a:r>
            <a:r>
              <a:rPr lang="es-MX" dirty="0">
                <a:solidFill>
                  <a:srgbClr val="000000"/>
                </a:solidFill>
                <a:latin typeface="Times New Roman" panose="02020603050405020304" pitchFamily="18" charset="0"/>
                <a:cs typeface="Times New Roman" panose="02020603050405020304" pitchFamily="18" charset="0"/>
              </a:rPr>
              <a:t> de fósforo en la producción de </a:t>
            </a:r>
            <a:r>
              <a:rPr lang="es-MX" i="1" dirty="0" err="1">
                <a:solidFill>
                  <a:srgbClr val="000000"/>
                </a:solidFill>
                <a:latin typeface="Times New Roman" panose="02020603050405020304" pitchFamily="18" charset="0"/>
                <a:cs typeface="Times New Roman" panose="02020603050405020304" pitchFamily="18" charset="0"/>
              </a:rPr>
              <a:t>Coffea</a:t>
            </a:r>
            <a:r>
              <a:rPr lang="es-MX" i="1" dirty="0">
                <a:solidFill>
                  <a:srgbClr val="000000"/>
                </a:solidFill>
                <a:latin typeface="Times New Roman" panose="02020603050405020304" pitchFamily="18" charset="0"/>
                <a:cs typeface="Times New Roman" panose="02020603050405020304" pitchFamily="18" charset="0"/>
              </a:rPr>
              <a:t> </a:t>
            </a:r>
            <a:r>
              <a:rPr lang="es-MX" i="1" dirty="0" err="1">
                <a:solidFill>
                  <a:srgbClr val="000000"/>
                </a:solidFill>
                <a:latin typeface="Times New Roman" panose="02020603050405020304" pitchFamily="18" charset="0"/>
                <a:cs typeface="Times New Roman" panose="02020603050405020304" pitchFamily="18" charset="0"/>
              </a:rPr>
              <a:t>arabica</a:t>
            </a:r>
            <a:r>
              <a:rPr lang="es-MX" i="1" dirty="0">
                <a:solidFill>
                  <a:srgbClr val="000000"/>
                </a:solidFill>
                <a:latin typeface="Times New Roman" panose="02020603050405020304" pitchFamily="18" charset="0"/>
                <a:cs typeface="Times New Roman" panose="02020603050405020304" pitchFamily="18" charset="0"/>
              </a:rPr>
              <a:t> </a:t>
            </a:r>
            <a:r>
              <a:rPr lang="es-MX" dirty="0">
                <a:solidFill>
                  <a:srgbClr val="000000"/>
                </a:solidFill>
                <a:latin typeface="Times New Roman" panose="02020603050405020304" pitchFamily="18" charset="0"/>
                <a:cs typeface="Times New Roman" panose="02020603050405020304" pitchFamily="18" charset="0"/>
              </a:rPr>
              <a:t>L.</a:t>
            </a:r>
            <a:endParaRPr lang="es-ES" b="0" dirty="0">
              <a:effectLst/>
              <a:latin typeface="Times New Roman" panose="02020603050405020304" pitchFamily="18" charset="0"/>
              <a:cs typeface="Times New Roman" panose="02020603050405020304" pitchFamily="18" charset="0"/>
            </a:endParaRPr>
          </a:p>
        </p:txBody>
      </p:sp>
      <p:sp>
        <p:nvSpPr>
          <p:cNvPr id="22" name="Elipse 21">
            <a:extLst>
              <a:ext uri="{FF2B5EF4-FFF2-40B4-BE49-F238E27FC236}">
                <a16:creationId xmlns:a16="http://schemas.microsoft.com/office/drawing/2014/main" id="{ACB25830-7D08-5C18-23DE-AF6904E671BB}"/>
              </a:ext>
            </a:extLst>
          </p:cNvPr>
          <p:cNvSpPr/>
          <p:nvPr/>
        </p:nvSpPr>
        <p:spPr>
          <a:xfrm>
            <a:off x="3818569" y="2466910"/>
            <a:ext cx="180414" cy="190267"/>
          </a:xfrm>
          <a:prstGeom prst="ellipse">
            <a:avLst/>
          </a:prstGeom>
          <a:solidFill>
            <a:srgbClr val="04A597"/>
          </a:solidFill>
          <a:ln>
            <a:solidFill>
              <a:srgbClr val="04A597"/>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23" name="Elipse 22">
            <a:extLst>
              <a:ext uri="{FF2B5EF4-FFF2-40B4-BE49-F238E27FC236}">
                <a16:creationId xmlns:a16="http://schemas.microsoft.com/office/drawing/2014/main" id="{7BFF5938-F0E4-4A2B-BE71-32EC4A4760C5}"/>
              </a:ext>
            </a:extLst>
          </p:cNvPr>
          <p:cNvSpPr/>
          <p:nvPr/>
        </p:nvSpPr>
        <p:spPr>
          <a:xfrm>
            <a:off x="4249270" y="3592421"/>
            <a:ext cx="180414" cy="190267"/>
          </a:xfrm>
          <a:prstGeom prst="ellipse">
            <a:avLst/>
          </a:prstGeom>
          <a:solidFill>
            <a:srgbClr val="3E74AB"/>
          </a:solidFill>
          <a:ln>
            <a:solidFill>
              <a:srgbClr val="3E74A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24" name="Elipse 23">
            <a:extLst>
              <a:ext uri="{FF2B5EF4-FFF2-40B4-BE49-F238E27FC236}">
                <a16:creationId xmlns:a16="http://schemas.microsoft.com/office/drawing/2014/main" id="{9028148C-D6C7-EF16-90A9-FB10175CC4D6}"/>
              </a:ext>
            </a:extLst>
          </p:cNvPr>
          <p:cNvSpPr/>
          <p:nvPr/>
        </p:nvSpPr>
        <p:spPr>
          <a:xfrm>
            <a:off x="3818569" y="4681832"/>
            <a:ext cx="180414" cy="190267"/>
          </a:xfrm>
          <a:prstGeom prst="ellipse">
            <a:avLst/>
          </a:prstGeom>
          <a:solidFill>
            <a:srgbClr val="5F5CA2"/>
          </a:solidFill>
          <a:ln>
            <a:solidFill>
              <a:srgbClr val="5F5CA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cxnSp>
        <p:nvCxnSpPr>
          <p:cNvPr id="26" name="Conector recto 25">
            <a:extLst>
              <a:ext uri="{FF2B5EF4-FFF2-40B4-BE49-F238E27FC236}">
                <a16:creationId xmlns:a16="http://schemas.microsoft.com/office/drawing/2014/main" id="{A9151DEC-ACFA-F074-CF75-2D7CA24F11BB}"/>
              </a:ext>
            </a:extLst>
          </p:cNvPr>
          <p:cNvCxnSpPr>
            <a:stCxn id="22" idx="6"/>
          </p:cNvCxnSpPr>
          <p:nvPr/>
        </p:nvCxnSpPr>
        <p:spPr>
          <a:xfrm flipV="1">
            <a:off x="3998983" y="2562043"/>
            <a:ext cx="1031314" cy="1"/>
          </a:xfrm>
          <a:prstGeom prst="line">
            <a:avLst/>
          </a:prstGeom>
          <a:ln>
            <a:solidFill>
              <a:srgbClr val="04A597"/>
            </a:solidFill>
          </a:ln>
        </p:spPr>
        <p:style>
          <a:lnRef idx="1">
            <a:schemeClr val="accent1"/>
          </a:lnRef>
          <a:fillRef idx="0">
            <a:schemeClr val="accent1"/>
          </a:fillRef>
          <a:effectRef idx="0">
            <a:schemeClr val="accent1"/>
          </a:effectRef>
          <a:fontRef idx="minor">
            <a:schemeClr val="tx1"/>
          </a:fontRef>
        </p:style>
      </p:cxnSp>
      <p:cxnSp>
        <p:nvCxnSpPr>
          <p:cNvPr id="28" name="Conector recto 27">
            <a:extLst>
              <a:ext uri="{FF2B5EF4-FFF2-40B4-BE49-F238E27FC236}">
                <a16:creationId xmlns:a16="http://schemas.microsoft.com/office/drawing/2014/main" id="{625C1BBC-C65E-54D6-FDD0-8AC6983DC336}"/>
              </a:ext>
            </a:extLst>
          </p:cNvPr>
          <p:cNvCxnSpPr>
            <a:cxnSpLocks/>
            <a:stCxn id="23" idx="6"/>
          </p:cNvCxnSpPr>
          <p:nvPr/>
        </p:nvCxnSpPr>
        <p:spPr>
          <a:xfrm flipV="1">
            <a:off x="4429684" y="3687553"/>
            <a:ext cx="598862" cy="2"/>
          </a:xfrm>
          <a:prstGeom prst="line">
            <a:avLst/>
          </a:prstGeom>
          <a:ln>
            <a:solidFill>
              <a:srgbClr val="3E74AB"/>
            </a:solidFill>
          </a:ln>
        </p:spPr>
        <p:style>
          <a:lnRef idx="1">
            <a:schemeClr val="accent1"/>
          </a:lnRef>
          <a:fillRef idx="0">
            <a:schemeClr val="accent1"/>
          </a:fillRef>
          <a:effectRef idx="0">
            <a:schemeClr val="accent1"/>
          </a:effectRef>
          <a:fontRef idx="minor">
            <a:schemeClr val="tx1"/>
          </a:fontRef>
        </p:style>
      </p:cxnSp>
      <p:cxnSp>
        <p:nvCxnSpPr>
          <p:cNvPr id="31" name="Conector recto 30">
            <a:extLst>
              <a:ext uri="{FF2B5EF4-FFF2-40B4-BE49-F238E27FC236}">
                <a16:creationId xmlns:a16="http://schemas.microsoft.com/office/drawing/2014/main" id="{B5265288-402A-759E-00C9-27671113260A}"/>
              </a:ext>
            </a:extLst>
          </p:cNvPr>
          <p:cNvCxnSpPr/>
          <p:nvPr/>
        </p:nvCxnSpPr>
        <p:spPr>
          <a:xfrm flipV="1">
            <a:off x="3998983" y="4776965"/>
            <a:ext cx="1031314" cy="1"/>
          </a:xfrm>
          <a:prstGeom prst="line">
            <a:avLst/>
          </a:prstGeom>
          <a:ln>
            <a:solidFill>
              <a:srgbClr val="5F5CA2"/>
            </a:solidFill>
          </a:ln>
        </p:spPr>
        <p:style>
          <a:lnRef idx="1">
            <a:schemeClr val="accent1"/>
          </a:lnRef>
          <a:fillRef idx="0">
            <a:schemeClr val="accent1"/>
          </a:fillRef>
          <a:effectRef idx="0">
            <a:schemeClr val="accent1"/>
          </a:effectRef>
          <a:fontRef idx="minor">
            <a:schemeClr val="tx1"/>
          </a:fontRef>
        </p:style>
      </p:cxnSp>
      <p:sp>
        <p:nvSpPr>
          <p:cNvPr id="32" name="Elipse 31">
            <a:extLst>
              <a:ext uri="{FF2B5EF4-FFF2-40B4-BE49-F238E27FC236}">
                <a16:creationId xmlns:a16="http://schemas.microsoft.com/office/drawing/2014/main" id="{E37C7264-0E78-7A21-4742-7C712B4BDAEA}"/>
              </a:ext>
            </a:extLst>
          </p:cNvPr>
          <p:cNvSpPr/>
          <p:nvPr/>
        </p:nvSpPr>
        <p:spPr>
          <a:xfrm>
            <a:off x="5139227" y="2240234"/>
            <a:ext cx="622301" cy="643613"/>
          </a:xfrm>
          <a:prstGeom prst="ellipse">
            <a:avLst/>
          </a:prstGeom>
          <a:solidFill>
            <a:srgbClr val="04A597"/>
          </a:solidFill>
          <a:ln>
            <a:solidFill>
              <a:srgbClr val="04A597"/>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33" name="Elipse 32">
            <a:extLst>
              <a:ext uri="{FF2B5EF4-FFF2-40B4-BE49-F238E27FC236}">
                <a16:creationId xmlns:a16="http://schemas.microsoft.com/office/drawing/2014/main" id="{D7356300-594C-3800-1A3B-686818FC2821}"/>
              </a:ext>
            </a:extLst>
          </p:cNvPr>
          <p:cNvSpPr/>
          <p:nvPr/>
        </p:nvSpPr>
        <p:spPr>
          <a:xfrm>
            <a:off x="5082404" y="2175649"/>
            <a:ext cx="735948" cy="772785"/>
          </a:xfrm>
          <a:prstGeom prst="ellipse">
            <a:avLst/>
          </a:prstGeom>
          <a:noFill/>
          <a:ln>
            <a:solidFill>
              <a:srgbClr val="04A597"/>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34" name="Elipse 33">
            <a:extLst>
              <a:ext uri="{FF2B5EF4-FFF2-40B4-BE49-F238E27FC236}">
                <a16:creationId xmlns:a16="http://schemas.microsoft.com/office/drawing/2014/main" id="{10E1CA17-C384-AACF-D31C-019C21A34770}"/>
              </a:ext>
            </a:extLst>
          </p:cNvPr>
          <p:cNvSpPr/>
          <p:nvPr/>
        </p:nvSpPr>
        <p:spPr>
          <a:xfrm>
            <a:off x="5139227" y="3393854"/>
            <a:ext cx="622301" cy="643613"/>
          </a:xfrm>
          <a:prstGeom prst="ellipse">
            <a:avLst/>
          </a:prstGeom>
          <a:solidFill>
            <a:srgbClr val="3E74AB"/>
          </a:solidFill>
          <a:ln>
            <a:solidFill>
              <a:srgbClr val="3E74A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35" name="Elipse 34">
            <a:extLst>
              <a:ext uri="{FF2B5EF4-FFF2-40B4-BE49-F238E27FC236}">
                <a16:creationId xmlns:a16="http://schemas.microsoft.com/office/drawing/2014/main" id="{E7FEC286-51D3-A60F-FAB4-15D4DF048D2B}"/>
              </a:ext>
            </a:extLst>
          </p:cNvPr>
          <p:cNvSpPr/>
          <p:nvPr/>
        </p:nvSpPr>
        <p:spPr>
          <a:xfrm>
            <a:off x="5082404" y="3339027"/>
            <a:ext cx="735948" cy="772785"/>
          </a:xfrm>
          <a:prstGeom prst="ellipse">
            <a:avLst/>
          </a:prstGeom>
          <a:noFill/>
          <a:ln>
            <a:solidFill>
              <a:srgbClr val="3E74A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36" name="Elipse 35">
            <a:extLst>
              <a:ext uri="{FF2B5EF4-FFF2-40B4-BE49-F238E27FC236}">
                <a16:creationId xmlns:a16="http://schemas.microsoft.com/office/drawing/2014/main" id="{F789D239-0A90-C2AF-1321-DC8C3CECC567}"/>
              </a:ext>
            </a:extLst>
          </p:cNvPr>
          <p:cNvSpPr/>
          <p:nvPr/>
        </p:nvSpPr>
        <p:spPr>
          <a:xfrm>
            <a:off x="5139227" y="4360025"/>
            <a:ext cx="622301" cy="643613"/>
          </a:xfrm>
          <a:prstGeom prst="ellipse">
            <a:avLst/>
          </a:prstGeom>
          <a:solidFill>
            <a:srgbClr val="5F5CA2"/>
          </a:solidFill>
          <a:ln>
            <a:solidFill>
              <a:srgbClr val="5F5CA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37" name="Elipse 36">
            <a:extLst>
              <a:ext uri="{FF2B5EF4-FFF2-40B4-BE49-F238E27FC236}">
                <a16:creationId xmlns:a16="http://schemas.microsoft.com/office/drawing/2014/main" id="{71CAFD49-0D45-F31D-DED6-66F510A3690B}"/>
              </a:ext>
            </a:extLst>
          </p:cNvPr>
          <p:cNvSpPr/>
          <p:nvPr/>
        </p:nvSpPr>
        <p:spPr>
          <a:xfrm>
            <a:off x="5082404" y="4295440"/>
            <a:ext cx="735948" cy="772785"/>
          </a:xfrm>
          <a:prstGeom prst="ellipse">
            <a:avLst/>
          </a:prstGeom>
          <a:noFill/>
          <a:ln>
            <a:solidFill>
              <a:srgbClr val="5F5CA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PE"/>
          </a:p>
        </p:txBody>
      </p:sp>
      <p:sp>
        <p:nvSpPr>
          <p:cNvPr id="42" name="CuadroTexto 41">
            <a:extLst>
              <a:ext uri="{FF2B5EF4-FFF2-40B4-BE49-F238E27FC236}">
                <a16:creationId xmlns:a16="http://schemas.microsoft.com/office/drawing/2014/main" id="{46989C1B-AA2F-F208-AE17-80F42E17B1F7}"/>
              </a:ext>
            </a:extLst>
          </p:cNvPr>
          <p:cNvSpPr txBox="1"/>
          <p:nvPr/>
        </p:nvSpPr>
        <p:spPr>
          <a:xfrm>
            <a:off x="7247034" y="1362183"/>
            <a:ext cx="3054348" cy="369332"/>
          </a:xfrm>
          <a:prstGeom prst="rect">
            <a:avLst/>
          </a:prstGeom>
          <a:solidFill>
            <a:schemeClr val="bg2">
              <a:lumMod val="90000"/>
            </a:schemeClr>
          </a:solidFill>
        </p:spPr>
        <p:txBody>
          <a:bodyPr wrap="square">
            <a:spAutoFit/>
          </a:bodyPr>
          <a:lstStyle/>
          <a:p>
            <a:pPr algn="just"/>
            <a:r>
              <a:rPr lang="es-ES" b="1" spc="-10" dirty="0">
                <a:latin typeface="Times New Roman" panose="02020603050405020304" pitchFamily="18" charset="0"/>
              </a:rPr>
              <a:t>OBJETIVOS ESPECÌFICOS</a:t>
            </a:r>
          </a:p>
        </p:txBody>
      </p:sp>
      <p:sp>
        <p:nvSpPr>
          <p:cNvPr id="44" name="CuadroTexto 43">
            <a:extLst>
              <a:ext uri="{FF2B5EF4-FFF2-40B4-BE49-F238E27FC236}">
                <a16:creationId xmlns:a16="http://schemas.microsoft.com/office/drawing/2014/main" id="{30D7C955-F978-F411-5B25-66811188BF52}"/>
              </a:ext>
            </a:extLst>
          </p:cNvPr>
          <p:cNvSpPr txBox="1"/>
          <p:nvPr/>
        </p:nvSpPr>
        <p:spPr>
          <a:xfrm>
            <a:off x="5970098" y="2098145"/>
            <a:ext cx="5356413" cy="923330"/>
          </a:xfrm>
          <a:prstGeom prst="rect">
            <a:avLst/>
          </a:prstGeom>
          <a:noFill/>
        </p:spPr>
        <p:txBody>
          <a:bodyPr wrap="square">
            <a:spAutoFit/>
          </a:bodyPr>
          <a:lstStyle/>
          <a:p>
            <a:pPr algn="just"/>
            <a:r>
              <a:rPr lang="es-MX" b="1" i="0" u="none" strike="noStrike" dirty="0">
                <a:solidFill>
                  <a:srgbClr val="000000"/>
                </a:solidFill>
                <a:effectLst/>
                <a:latin typeface="Times New Roman" panose="02020603050405020304" pitchFamily="18" charset="0"/>
                <a:cs typeface="Times New Roman" panose="02020603050405020304" pitchFamily="18" charset="0"/>
              </a:rPr>
              <a:t>1. </a:t>
            </a:r>
            <a:r>
              <a:rPr lang="es-ES" sz="1800" kern="0" dirty="0">
                <a:effectLst/>
                <a:latin typeface="Times New Roman" panose="02020603050405020304" pitchFamily="18" charset="0"/>
                <a:ea typeface="Calibri" panose="020F0502020204030204" pitchFamily="34" charset="0"/>
                <a:cs typeface="Times New Roman" panose="02020603050405020304" pitchFamily="18" charset="0"/>
              </a:rPr>
              <a:t>Aislar microrganismos de muestras representativas de suelo </a:t>
            </a:r>
            <a:r>
              <a:rPr lang="es-ES" sz="1800" kern="0" dirty="0" err="1">
                <a:effectLst/>
                <a:latin typeface="Times New Roman" panose="02020603050405020304" pitchFamily="18" charset="0"/>
                <a:ea typeface="Calibri" panose="020F0502020204030204" pitchFamily="34" charset="0"/>
                <a:cs typeface="Times New Roman" panose="02020603050405020304" pitchFamily="18" charset="0"/>
              </a:rPr>
              <a:t>rizosférico</a:t>
            </a:r>
            <a:r>
              <a:rPr lang="es-ES" sz="1800" kern="0" dirty="0">
                <a:effectLst/>
                <a:latin typeface="Times New Roman" panose="02020603050405020304" pitchFamily="18" charset="0"/>
                <a:ea typeface="Calibri" panose="020F0502020204030204" pitchFamily="34" charset="0"/>
                <a:cs typeface="Times New Roman" panose="02020603050405020304" pitchFamily="18" charset="0"/>
              </a:rPr>
              <a:t> de parcelas del cultivo de café en el distrito de Bagua Grande.</a:t>
            </a:r>
            <a:endParaRPr lang="es-PE"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6" name="CuadroTexto 45">
            <a:extLst>
              <a:ext uri="{FF2B5EF4-FFF2-40B4-BE49-F238E27FC236}">
                <a16:creationId xmlns:a16="http://schemas.microsoft.com/office/drawing/2014/main" id="{DAB6A956-832D-CE9E-F0BF-77FAF8E4A8A4}"/>
              </a:ext>
            </a:extLst>
          </p:cNvPr>
          <p:cNvSpPr txBox="1"/>
          <p:nvPr/>
        </p:nvSpPr>
        <p:spPr>
          <a:xfrm>
            <a:off x="5970098" y="3280693"/>
            <a:ext cx="5298872" cy="923330"/>
          </a:xfrm>
          <a:prstGeom prst="rect">
            <a:avLst/>
          </a:prstGeom>
          <a:noFill/>
        </p:spPr>
        <p:txBody>
          <a:bodyPr wrap="square">
            <a:spAutoFit/>
          </a:bodyPr>
          <a:lstStyle/>
          <a:p>
            <a:pPr algn="just">
              <a:spcBef>
                <a:spcPts val="1000"/>
              </a:spcBef>
            </a:pPr>
            <a:r>
              <a:rPr lang="es-ES" sz="1800" b="1" i="0" u="none" strike="noStrike" dirty="0">
                <a:solidFill>
                  <a:srgbClr val="000000"/>
                </a:solidFill>
                <a:effectLst/>
                <a:latin typeface="Times New Roman" panose="02020603050405020304" pitchFamily="18" charset="0"/>
                <a:cs typeface="Times New Roman" panose="02020603050405020304" pitchFamily="18" charset="0"/>
              </a:rPr>
              <a:t>2</a:t>
            </a:r>
            <a:r>
              <a:rPr lang="es-ES" b="1" dirty="0">
                <a:solidFill>
                  <a:srgbClr val="000000"/>
                </a:solidFill>
                <a:latin typeface="Times New Roman" panose="02020603050405020304" pitchFamily="18" charset="0"/>
                <a:cs typeface="Times New Roman" panose="02020603050405020304" pitchFamily="18" charset="0"/>
              </a:rPr>
              <a:t>. </a:t>
            </a:r>
            <a:r>
              <a:rPr lang="es-ES" sz="1800" kern="0" dirty="0">
                <a:effectLst/>
                <a:latin typeface="Times New Roman" panose="02020603050405020304" pitchFamily="18" charset="0"/>
                <a:ea typeface="Calibri" panose="020F0502020204030204" pitchFamily="34" charset="0"/>
                <a:cs typeface="Times New Roman" panose="02020603050405020304" pitchFamily="18" charset="0"/>
              </a:rPr>
              <a:t>Identificación molecular de </a:t>
            </a:r>
            <a:r>
              <a:rPr lang="es-ES" sz="1800" kern="0" dirty="0" err="1">
                <a:effectLst/>
                <a:latin typeface="Times New Roman" panose="02020603050405020304" pitchFamily="18" charset="0"/>
                <a:ea typeface="Calibri" panose="020F0502020204030204" pitchFamily="34" charset="0"/>
                <a:cs typeface="Times New Roman" panose="02020603050405020304" pitchFamily="18" charset="0"/>
              </a:rPr>
              <a:t>rizobacterias</a:t>
            </a:r>
            <a:r>
              <a:rPr lang="es-ES" sz="1800" kern="0" dirty="0">
                <a:effectLst/>
                <a:latin typeface="Times New Roman" panose="02020603050405020304" pitchFamily="18" charset="0"/>
                <a:ea typeface="Calibri" panose="020F0502020204030204" pitchFamily="34" charset="0"/>
                <a:cs typeface="Times New Roman" panose="02020603050405020304" pitchFamily="18" charset="0"/>
              </a:rPr>
              <a:t> </a:t>
            </a:r>
            <a:r>
              <a:rPr lang="es-ES" sz="1800" kern="0" dirty="0" err="1">
                <a:effectLst/>
                <a:latin typeface="Times New Roman" panose="02020603050405020304" pitchFamily="18" charset="0"/>
                <a:ea typeface="Calibri" panose="020F0502020204030204" pitchFamily="34" charset="0"/>
                <a:cs typeface="Times New Roman" panose="02020603050405020304" pitchFamily="18" charset="0"/>
              </a:rPr>
              <a:t>solubilizadoras</a:t>
            </a:r>
            <a:r>
              <a:rPr lang="es-ES" sz="1800" kern="0" dirty="0">
                <a:effectLst/>
                <a:latin typeface="Times New Roman" panose="02020603050405020304" pitchFamily="18" charset="0"/>
                <a:ea typeface="Calibri" panose="020F0502020204030204" pitchFamily="34" charset="0"/>
                <a:cs typeface="Times New Roman" panose="02020603050405020304" pitchFamily="18" charset="0"/>
              </a:rPr>
              <a:t> de fósforo</a:t>
            </a:r>
            <a:r>
              <a:rPr lang="es-ES" sz="1800" kern="0" dirty="0">
                <a:effectLst/>
                <a:latin typeface="Calibri" panose="020F0502020204030204" pitchFamily="34" charset="0"/>
                <a:ea typeface="Calibri" panose="020F0502020204030204" pitchFamily="34" charset="0"/>
                <a:cs typeface="Times New Roman" panose="02020603050405020304" pitchFamily="18" charset="0"/>
              </a:rPr>
              <a:t> </a:t>
            </a:r>
            <a:r>
              <a:rPr lang="es-ES" sz="1800" kern="0" dirty="0">
                <a:effectLst/>
                <a:latin typeface="Times New Roman" panose="02020603050405020304" pitchFamily="18" charset="0"/>
                <a:ea typeface="Calibri" panose="020F0502020204030204" pitchFamily="34" charset="0"/>
                <a:cs typeface="Times New Roman" panose="02020603050405020304" pitchFamily="18" charset="0"/>
              </a:rPr>
              <a:t>asociadas a la rizosfera del cultivo de café.</a:t>
            </a:r>
            <a:endParaRPr lang="es-PE"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8008681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n 8">
            <a:extLst>
              <a:ext uri="{FF2B5EF4-FFF2-40B4-BE49-F238E27FC236}">
                <a16:creationId xmlns:a16="http://schemas.microsoft.com/office/drawing/2014/main" id="{0005CF7D-B297-6DB0-01CB-14A8910C2F8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6259146"/>
            <a:ext cx="12192000" cy="431333"/>
          </a:xfrm>
          <a:prstGeom prst="rect">
            <a:avLst/>
          </a:prstGeom>
        </p:spPr>
      </p:pic>
      <p:sp>
        <p:nvSpPr>
          <p:cNvPr id="11" name="CuadroTexto 10">
            <a:extLst>
              <a:ext uri="{FF2B5EF4-FFF2-40B4-BE49-F238E27FC236}">
                <a16:creationId xmlns:a16="http://schemas.microsoft.com/office/drawing/2014/main" id="{76FE02B4-0C46-4F8F-95ED-10A87E0C0F36}"/>
              </a:ext>
            </a:extLst>
          </p:cNvPr>
          <p:cNvSpPr txBox="1"/>
          <p:nvPr/>
        </p:nvSpPr>
        <p:spPr>
          <a:xfrm>
            <a:off x="1890620" y="615405"/>
            <a:ext cx="7764368" cy="584775"/>
          </a:xfrm>
          <a:prstGeom prst="rect">
            <a:avLst/>
          </a:prstGeom>
          <a:noFill/>
        </p:spPr>
        <p:txBody>
          <a:bodyPr wrap="square">
            <a:spAutoFit/>
          </a:bodyPr>
          <a:lstStyle/>
          <a:p>
            <a:r>
              <a:rPr lang="es-ES" sz="3200" b="1" spc="-10" dirty="0">
                <a:solidFill>
                  <a:srgbClr val="678D41"/>
                </a:solidFill>
                <a:effectLst/>
                <a:latin typeface="Times New Roman" panose="02020603050405020304" pitchFamily="18" charset="0"/>
                <a:ea typeface="Times New Roman" panose="02020603050405020304" pitchFamily="18" charset="0"/>
              </a:rPr>
              <a:t>II</a:t>
            </a:r>
            <a:r>
              <a:rPr lang="es-ES" sz="3200" b="1" spc="-10" dirty="0">
                <a:solidFill>
                  <a:srgbClr val="678D41"/>
                </a:solidFill>
                <a:latin typeface="Times New Roman" panose="02020603050405020304" pitchFamily="18" charset="0"/>
                <a:ea typeface="Times New Roman" panose="02020603050405020304" pitchFamily="18" charset="0"/>
              </a:rPr>
              <a:t>I.</a:t>
            </a:r>
            <a:r>
              <a:rPr lang="es-MX" sz="3200" b="1" spc="-10" dirty="0">
                <a:solidFill>
                  <a:srgbClr val="678D41"/>
                </a:solidFill>
                <a:effectLst/>
                <a:latin typeface="Times New Roman" panose="02020603050405020304" pitchFamily="18" charset="0"/>
                <a:ea typeface="Times New Roman" panose="02020603050405020304" pitchFamily="18" charset="0"/>
              </a:rPr>
              <a:t>	Antecedentes de la investigación</a:t>
            </a:r>
            <a:endParaRPr lang="es-PE" sz="3200" dirty="0"/>
          </a:p>
        </p:txBody>
      </p:sp>
      <p:sp>
        <p:nvSpPr>
          <p:cNvPr id="6" name="Marcador de número de diapositiva 5">
            <a:extLst>
              <a:ext uri="{FF2B5EF4-FFF2-40B4-BE49-F238E27FC236}">
                <a16:creationId xmlns:a16="http://schemas.microsoft.com/office/drawing/2014/main" id="{7879FD6C-E41C-B025-3E57-F275AD302FB0}"/>
              </a:ext>
            </a:extLst>
          </p:cNvPr>
          <p:cNvSpPr>
            <a:spLocks noGrp="1"/>
          </p:cNvSpPr>
          <p:nvPr>
            <p:ph type="sldNum" sz="quarter" idx="12"/>
          </p:nvPr>
        </p:nvSpPr>
        <p:spPr>
          <a:xfrm>
            <a:off x="9217391" y="6292249"/>
            <a:ext cx="2743200" cy="365125"/>
          </a:xfrm>
        </p:spPr>
        <p:txBody>
          <a:bodyPr/>
          <a:lstStyle/>
          <a:p>
            <a:fld id="{87D75D39-ABF2-421A-A49D-D1890B74CF6F}" type="slidenum">
              <a:rPr lang="es-PE" sz="1600" b="1" smtClean="0">
                <a:solidFill>
                  <a:schemeClr val="bg1"/>
                </a:solidFill>
                <a:latin typeface="Times New Roman" panose="02020603050405020304" pitchFamily="18" charset="0"/>
                <a:cs typeface="Times New Roman" panose="02020603050405020304" pitchFamily="18" charset="0"/>
              </a:rPr>
              <a:t>4</a:t>
            </a:fld>
            <a:endParaRPr lang="es-PE" sz="1600" b="1" dirty="0">
              <a:solidFill>
                <a:schemeClr val="bg1"/>
              </a:solidFill>
              <a:latin typeface="Times New Roman" panose="02020603050405020304" pitchFamily="18" charset="0"/>
              <a:cs typeface="Times New Roman" panose="02020603050405020304" pitchFamily="18" charset="0"/>
            </a:endParaRPr>
          </a:p>
        </p:txBody>
      </p:sp>
      <p:cxnSp>
        <p:nvCxnSpPr>
          <p:cNvPr id="12" name="Conector recto 11">
            <a:extLst>
              <a:ext uri="{FF2B5EF4-FFF2-40B4-BE49-F238E27FC236}">
                <a16:creationId xmlns:a16="http://schemas.microsoft.com/office/drawing/2014/main" id="{E8EEB121-5F7D-8768-0F54-2ECF0F96CB51}"/>
              </a:ext>
            </a:extLst>
          </p:cNvPr>
          <p:cNvCxnSpPr>
            <a:cxnSpLocks/>
          </p:cNvCxnSpPr>
          <p:nvPr/>
        </p:nvCxnSpPr>
        <p:spPr>
          <a:xfrm flipV="1">
            <a:off x="1899587" y="1200180"/>
            <a:ext cx="6715495" cy="22412"/>
          </a:xfrm>
          <a:prstGeom prst="line">
            <a:avLst/>
          </a:prstGeom>
        </p:spPr>
        <p:style>
          <a:lnRef idx="3">
            <a:schemeClr val="accent6"/>
          </a:lnRef>
          <a:fillRef idx="0">
            <a:schemeClr val="accent6"/>
          </a:fillRef>
          <a:effectRef idx="2">
            <a:schemeClr val="accent6"/>
          </a:effectRef>
          <a:fontRef idx="minor">
            <a:schemeClr val="tx1"/>
          </a:fontRef>
        </p:style>
      </p:cxnSp>
      <p:sp>
        <p:nvSpPr>
          <p:cNvPr id="7" name="CuadroTexto 6">
            <a:extLst>
              <a:ext uri="{FF2B5EF4-FFF2-40B4-BE49-F238E27FC236}">
                <a16:creationId xmlns:a16="http://schemas.microsoft.com/office/drawing/2014/main" id="{2B592516-DD50-4EC5-ABF4-9FF09A875A92}"/>
              </a:ext>
            </a:extLst>
          </p:cNvPr>
          <p:cNvSpPr txBox="1"/>
          <p:nvPr/>
        </p:nvSpPr>
        <p:spPr>
          <a:xfrm>
            <a:off x="231410" y="1528553"/>
            <a:ext cx="7764368" cy="4154984"/>
          </a:xfrm>
          <a:prstGeom prst="rect">
            <a:avLst/>
          </a:prstGeom>
          <a:noFill/>
        </p:spPr>
        <p:txBody>
          <a:bodyPr wrap="square">
            <a:spAutoFit/>
          </a:bodyPr>
          <a:lstStyle/>
          <a:p>
            <a:pPr algn="just"/>
            <a:endParaRPr lang="es-MX" sz="2400" dirty="0">
              <a:latin typeface="Times New Roman" panose="02020603050405020304" pitchFamily="18" charset="0"/>
              <a:cs typeface="Times New Roman" panose="02020603050405020304" pitchFamily="18" charset="0"/>
            </a:endParaRPr>
          </a:p>
          <a:p>
            <a:pPr algn="just"/>
            <a:r>
              <a:rPr lang="es-MX" sz="2400" dirty="0">
                <a:latin typeface="Times New Roman" panose="02020603050405020304" pitchFamily="18" charset="0"/>
                <a:cs typeface="Times New Roman" panose="02020603050405020304" pitchFamily="18" charset="0"/>
              </a:rPr>
              <a:t>La investigación sobre </a:t>
            </a:r>
            <a:r>
              <a:rPr lang="es-MX" sz="2400" dirty="0" err="1">
                <a:latin typeface="Times New Roman" panose="02020603050405020304" pitchFamily="18" charset="0"/>
                <a:cs typeface="Times New Roman" panose="02020603050405020304" pitchFamily="18" charset="0"/>
              </a:rPr>
              <a:t>rizobacterias</a:t>
            </a:r>
            <a:r>
              <a:rPr lang="es-MX" sz="2400" dirty="0">
                <a:latin typeface="Times New Roman" panose="02020603050405020304" pitchFamily="18" charset="0"/>
                <a:cs typeface="Times New Roman" panose="02020603050405020304" pitchFamily="18" charset="0"/>
              </a:rPr>
              <a:t> </a:t>
            </a:r>
            <a:r>
              <a:rPr lang="es-MX" sz="2400" dirty="0" err="1">
                <a:latin typeface="Times New Roman" panose="02020603050405020304" pitchFamily="18" charset="0"/>
                <a:cs typeface="Times New Roman" panose="02020603050405020304" pitchFamily="18" charset="0"/>
              </a:rPr>
              <a:t>solubilizadoras</a:t>
            </a:r>
            <a:r>
              <a:rPr lang="es-MX" sz="2400" dirty="0">
                <a:latin typeface="Times New Roman" panose="02020603050405020304" pitchFamily="18" charset="0"/>
                <a:cs typeface="Times New Roman" panose="02020603050405020304" pitchFamily="18" charset="0"/>
              </a:rPr>
              <a:t> de fósforo (PSB) ha crecido en las últimas décadas por su papel clave en la agricultura sostenible. A nivel global, estudios en países como India, Brasil y México han demostrado que las PSB pueden mejorar significativamente la absorción de fósforo y el crecimiento de cultivos como trigo, maíz y café, reduciendo el uso de fertilizantes químicos. Diversas especies de </a:t>
            </a:r>
            <a:r>
              <a:rPr lang="es-MX" sz="2400" i="1" dirty="0">
                <a:latin typeface="Times New Roman" panose="02020603050405020304" pitchFamily="18" charset="0"/>
                <a:cs typeface="Times New Roman" panose="02020603050405020304" pitchFamily="18" charset="0"/>
              </a:rPr>
              <a:t>Pseudomonas</a:t>
            </a:r>
            <a:r>
              <a:rPr lang="es-MX" sz="2400" dirty="0">
                <a:latin typeface="Times New Roman" panose="02020603050405020304" pitchFamily="18" charset="0"/>
                <a:cs typeface="Times New Roman" panose="02020603050405020304" pitchFamily="18" charset="0"/>
              </a:rPr>
              <a:t>, </a:t>
            </a:r>
            <a:r>
              <a:rPr lang="es-MX" sz="2400" i="1" dirty="0" err="1">
                <a:latin typeface="Times New Roman" panose="02020603050405020304" pitchFamily="18" charset="0"/>
                <a:cs typeface="Times New Roman" panose="02020603050405020304" pitchFamily="18" charset="0"/>
              </a:rPr>
              <a:t>Bacillus</a:t>
            </a:r>
            <a:r>
              <a:rPr lang="es-MX" sz="2400" dirty="0">
                <a:latin typeface="Times New Roman" panose="02020603050405020304" pitchFamily="18" charset="0"/>
                <a:cs typeface="Times New Roman" panose="02020603050405020304" pitchFamily="18" charset="0"/>
              </a:rPr>
              <a:t> y </a:t>
            </a:r>
            <a:r>
              <a:rPr lang="es-MX" sz="2400" i="1" dirty="0" err="1">
                <a:latin typeface="Times New Roman" panose="02020603050405020304" pitchFamily="18" charset="0"/>
                <a:cs typeface="Times New Roman" panose="02020603050405020304" pitchFamily="18" charset="0"/>
              </a:rPr>
              <a:t>Rhizobium</a:t>
            </a:r>
            <a:r>
              <a:rPr lang="es-MX" sz="2400" dirty="0">
                <a:latin typeface="Times New Roman" panose="02020603050405020304" pitchFamily="18" charset="0"/>
                <a:cs typeface="Times New Roman" panose="02020603050405020304" pitchFamily="18" charset="0"/>
              </a:rPr>
              <a:t> han sido ampliamente estudiadas por su eficacia en la solubilización de fósforo inorgánico.</a:t>
            </a:r>
            <a:endParaRPr lang="es-PE" sz="2400" dirty="0">
              <a:latin typeface="Times New Roman" panose="02020603050405020304" pitchFamily="18" charset="0"/>
              <a:cs typeface="Times New Roman" panose="02020603050405020304" pitchFamily="18" charset="0"/>
            </a:endParaRPr>
          </a:p>
        </p:txBody>
      </p:sp>
      <p:pic>
        <p:nvPicPr>
          <p:cNvPr id="2" name="Imagen 1">
            <a:extLst>
              <a:ext uri="{FF2B5EF4-FFF2-40B4-BE49-F238E27FC236}">
                <a16:creationId xmlns:a16="http://schemas.microsoft.com/office/drawing/2014/main" id="{C7457E55-021F-48E0-8B46-CDBE233CE67C}"/>
              </a:ext>
            </a:extLst>
          </p:cNvPr>
          <p:cNvPicPr>
            <a:picLocks noChangeAspect="1"/>
          </p:cNvPicPr>
          <p:nvPr/>
        </p:nvPicPr>
        <p:blipFill>
          <a:blip r:embed="rId3"/>
          <a:stretch>
            <a:fillRect/>
          </a:stretch>
        </p:blipFill>
        <p:spPr>
          <a:xfrm>
            <a:off x="8126813" y="2230028"/>
            <a:ext cx="4065187" cy="2494209"/>
          </a:xfrm>
          <a:prstGeom prst="rect">
            <a:avLst/>
          </a:prstGeom>
        </p:spPr>
      </p:pic>
    </p:spTree>
    <p:extLst>
      <p:ext uri="{BB962C8B-B14F-4D97-AF65-F5344CB8AC3E}">
        <p14:creationId xmlns:p14="http://schemas.microsoft.com/office/powerpoint/2010/main" val="26682239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n 8">
            <a:extLst>
              <a:ext uri="{FF2B5EF4-FFF2-40B4-BE49-F238E27FC236}">
                <a16:creationId xmlns:a16="http://schemas.microsoft.com/office/drawing/2014/main" id="{0005CF7D-B297-6DB0-01CB-14A8910C2F8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6259146"/>
            <a:ext cx="12192000" cy="431333"/>
          </a:xfrm>
          <a:prstGeom prst="rect">
            <a:avLst/>
          </a:prstGeom>
        </p:spPr>
      </p:pic>
      <p:sp>
        <p:nvSpPr>
          <p:cNvPr id="11" name="CuadroTexto 10">
            <a:extLst>
              <a:ext uri="{FF2B5EF4-FFF2-40B4-BE49-F238E27FC236}">
                <a16:creationId xmlns:a16="http://schemas.microsoft.com/office/drawing/2014/main" id="{76FE02B4-0C46-4F8F-95ED-10A87E0C0F36}"/>
              </a:ext>
            </a:extLst>
          </p:cNvPr>
          <p:cNvSpPr txBox="1"/>
          <p:nvPr/>
        </p:nvSpPr>
        <p:spPr>
          <a:xfrm>
            <a:off x="1890620" y="615405"/>
            <a:ext cx="7764368" cy="584775"/>
          </a:xfrm>
          <a:prstGeom prst="rect">
            <a:avLst/>
          </a:prstGeom>
          <a:noFill/>
        </p:spPr>
        <p:txBody>
          <a:bodyPr wrap="square">
            <a:spAutoFit/>
          </a:bodyPr>
          <a:lstStyle/>
          <a:p>
            <a:r>
              <a:rPr lang="es-ES" sz="3200" b="1" spc="-10" dirty="0">
                <a:solidFill>
                  <a:srgbClr val="678D41"/>
                </a:solidFill>
                <a:effectLst/>
                <a:latin typeface="Times New Roman" panose="02020603050405020304" pitchFamily="18" charset="0"/>
                <a:ea typeface="Times New Roman" panose="02020603050405020304" pitchFamily="18" charset="0"/>
              </a:rPr>
              <a:t>II</a:t>
            </a:r>
            <a:r>
              <a:rPr lang="es-ES" sz="3200" b="1" spc="-10" dirty="0">
                <a:solidFill>
                  <a:srgbClr val="678D41"/>
                </a:solidFill>
                <a:latin typeface="Times New Roman" panose="02020603050405020304" pitchFamily="18" charset="0"/>
                <a:ea typeface="Times New Roman" panose="02020603050405020304" pitchFamily="18" charset="0"/>
              </a:rPr>
              <a:t>I.</a:t>
            </a:r>
            <a:r>
              <a:rPr lang="es-MX" sz="3200" b="1" spc="-10" dirty="0">
                <a:solidFill>
                  <a:srgbClr val="678D41"/>
                </a:solidFill>
                <a:effectLst/>
                <a:latin typeface="Times New Roman" panose="02020603050405020304" pitchFamily="18" charset="0"/>
                <a:ea typeface="Times New Roman" panose="02020603050405020304" pitchFamily="18" charset="0"/>
              </a:rPr>
              <a:t>	Antecedentes de la investigación</a:t>
            </a:r>
            <a:endParaRPr lang="es-PE" sz="3200" dirty="0"/>
          </a:p>
        </p:txBody>
      </p:sp>
      <p:sp>
        <p:nvSpPr>
          <p:cNvPr id="6" name="Marcador de número de diapositiva 5">
            <a:extLst>
              <a:ext uri="{FF2B5EF4-FFF2-40B4-BE49-F238E27FC236}">
                <a16:creationId xmlns:a16="http://schemas.microsoft.com/office/drawing/2014/main" id="{7879FD6C-E41C-B025-3E57-F275AD302FB0}"/>
              </a:ext>
            </a:extLst>
          </p:cNvPr>
          <p:cNvSpPr>
            <a:spLocks noGrp="1"/>
          </p:cNvSpPr>
          <p:nvPr>
            <p:ph type="sldNum" sz="quarter" idx="12"/>
          </p:nvPr>
        </p:nvSpPr>
        <p:spPr>
          <a:xfrm>
            <a:off x="9217391" y="6292249"/>
            <a:ext cx="2743200" cy="365125"/>
          </a:xfrm>
        </p:spPr>
        <p:txBody>
          <a:bodyPr/>
          <a:lstStyle/>
          <a:p>
            <a:fld id="{87D75D39-ABF2-421A-A49D-D1890B74CF6F}" type="slidenum">
              <a:rPr lang="es-PE" sz="1600" b="1" smtClean="0">
                <a:solidFill>
                  <a:schemeClr val="bg1"/>
                </a:solidFill>
                <a:latin typeface="Times New Roman" panose="02020603050405020304" pitchFamily="18" charset="0"/>
                <a:cs typeface="Times New Roman" panose="02020603050405020304" pitchFamily="18" charset="0"/>
              </a:rPr>
              <a:t>5</a:t>
            </a:fld>
            <a:endParaRPr lang="es-PE" sz="1600" b="1" dirty="0">
              <a:solidFill>
                <a:schemeClr val="bg1"/>
              </a:solidFill>
              <a:latin typeface="Times New Roman" panose="02020603050405020304" pitchFamily="18" charset="0"/>
              <a:cs typeface="Times New Roman" panose="02020603050405020304" pitchFamily="18" charset="0"/>
            </a:endParaRPr>
          </a:p>
        </p:txBody>
      </p:sp>
      <p:cxnSp>
        <p:nvCxnSpPr>
          <p:cNvPr id="12" name="Conector recto 11">
            <a:extLst>
              <a:ext uri="{FF2B5EF4-FFF2-40B4-BE49-F238E27FC236}">
                <a16:creationId xmlns:a16="http://schemas.microsoft.com/office/drawing/2014/main" id="{E8EEB121-5F7D-8768-0F54-2ECF0F96CB51}"/>
              </a:ext>
            </a:extLst>
          </p:cNvPr>
          <p:cNvCxnSpPr>
            <a:cxnSpLocks/>
          </p:cNvCxnSpPr>
          <p:nvPr/>
        </p:nvCxnSpPr>
        <p:spPr>
          <a:xfrm flipV="1">
            <a:off x="1899587" y="1200180"/>
            <a:ext cx="6715495" cy="22412"/>
          </a:xfrm>
          <a:prstGeom prst="line">
            <a:avLst/>
          </a:prstGeom>
        </p:spPr>
        <p:style>
          <a:lnRef idx="3">
            <a:schemeClr val="accent6"/>
          </a:lnRef>
          <a:fillRef idx="0">
            <a:schemeClr val="accent6"/>
          </a:fillRef>
          <a:effectRef idx="2">
            <a:schemeClr val="accent6"/>
          </a:effectRef>
          <a:fontRef idx="minor">
            <a:schemeClr val="tx1"/>
          </a:fontRef>
        </p:style>
      </p:cxnSp>
      <p:sp>
        <p:nvSpPr>
          <p:cNvPr id="7" name="CuadroTexto 6">
            <a:extLst>
              <a:ext uri="{FF2B5EF4-FFF2-40B4-BE49-F238E27FC236}">
                <a16:creationId xmlns:a16="http://schemas.microsoft.com/office/drawing/2014/main" id="{2B592516-DD50-4EC5-ABF4-9FF09A875A92}"/>
              </a:ext>
            </a:extLst>
          </p:cNvPr>
          <p:cNvSpPr txBox="1"/>
          <p:nvPr/>
        </p:nvSpPr>
        <p:spPr>
          <a:xfrm>
            <a:off x="475130" y="1388239"/>
            <a:ext cx="6974541" cy="4154984"/>
          </a:xfrm>
          <a:prstGeom prst="rect">
            <a:avLst/>
          </a:prstGeom>
          <a:noFill/>
        </p:spPr>
        <p:txBody>
          <a:bodyPr wrap="square">
            <a:spAutoFit/>
          </a:bodyPr>
          <a:lstStyle/>
          <a:p>
            <a:pPr algn="just"/>
            <a:endParaRPr lang="es-MX" sz="2400" dirty="0">
              <a:latin typeface="Times New Roman" panose="02020603050405020304" pitchFamily="18" charset="0"/>
              <a:cs typeface="Times New Roman" panose="02020603050405020304" pitchFamily="18" charset="0"/>
            </a:endParaRPr>
          </a:p>
          <a:p>
            <a:pPr algn="just"/>
            <a:r>
              <a:rPr lang="es-MX" sz="2400" dirty="0">
                <a:latin typeface="Times New Roman" panose="02020603050405020304" pitchFamily="18" charset="0"/>
                <a:cs typeface="Times New Roman" panose="02020603050405020304" pitchFamily="18" charset="0"/>
              </a:rPr>
              <a:t>En el Perú, la investigación en PSB se ha orientado hacia cultivos de importancia económica como papa, maíz, quinua y café. Instituciones como el INIA y universidades como la UNALM han identificado cepas nativas con capacidad de solubilizar fósforo en suelos ácidos. Sin embargo, el uso comercial de estos biofertilizantes aún es incipiente. Estudios recientes apuntan al potencial de estas bacterias en la mejora del rendimiento de </a:t>
            </a:r>
            <a:r>
              <a:rPr lang="es-MX" sz="2400" dirty="0" err="1">
                <a:latin typeface="Times New Roman" panose="02020603050405020304" pitchFamily="18" charset="0"/>
                <a:cs typeface="Times New Roman" panose="02020603050405020304" pitchFamily="18" charset="0"/>
              </a:rPr>
              <a:t>Coffea</a:t>
            </a:r>
            <a:r>
              <a:rPr lang="es-MX" sz="2400" dirty="0">
                <a:latin typeface="Times New Roman" panose="02020603050405020304" pitchFamily="18" charset="0"/>
                <a:cs typeface="Times New Roman" panose="02020603050405020304" pitchFamily="18" charset="0"/>
              </a:rPr>
              <a:t> </a:t>
            </a:r>
            <a:r>
              <a:rPr lang="es-MX" sz="2400" dirty="0" err="1">
                <a:latin typeface="Times New Roman" panose="02020603050405020304" pitchFamily="18" charset="0"/>
                <a:cs typeface="Times New Roman" panose="02020603050405020304" pitchFamily="18" charset="0"/>
              </a:rPr>
              <a:t>arabica</a:t>
            </a:r>
            <a:r>
              <a:rPr lang="es-MX" sz="2400" dirty="0">
                <a:latin typeface="Times New Roman" panose="02020603050405020304" pitchFamily="18" charset="0"/>
                <a:cs typeface="Times New Roman" panose="02020603050405020304" pitchFamily="18" charset="0"/>
              </a:rPr>
              <a:t>, especialmente en zonas altoandinas.</a:t>
            </a:r>
            <a:endParaRPr lang="es-PE" sz="2400" dirty="0">
              <a:latin typeface="Times New Roman" panose="02020603050405020304" pitchFamily="18" charset="0"/>
              <a:cs typeface="Times New Roman" panose="02020603050405020304" pitchFamily="18" charset="0"/>
            </a:endParaRPr>
          </a:p>
        </p:txBody>
      </p:sp>
      <p:pic>
        <p:nvPicPr>
          <p:cNvPr id="2050" name="Picture 2" descr="Ver las imágenes de origen">
            <a:extLst>
              <a:ext uri="{FF2B5EF4-FFF2-40B4-BE49-F238E27FC236}">
                <a16:creationId xmlns:a16="http://schemas.microsoft.com/office/drawing/2014/main" id="{98CFF293-3E7B-441B-BDED-E41564191BF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87390" y="1720840"/>
            <a:ext cx="3557429" cy="34163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776233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n 8">
            <a:extLst>
              <a:ext uri="{FF2B5EF4-FFF2-40B4-BE49-F238E27FC236}">
                <a16:creationId xmlns:a16="http://schemas.microsoft.com/office/drawing/2014/main" id="{0005CF7D-B297-6DB0-01CB-14A8910C2F8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6259146"/>
            <a:ext cx="12192000" cy="431333"/>
          </a:xfrm>
          <a:prstGeom prst="rect">
            <a:avLst/>
          </a:prstGeom>
        </p:spPr>
      </p:pic>
      <p:sp>
        <p:nvSpPr>
          <p:cNvPr id="11" name="CuadroTexto 10">
            <a:extLst>
              <a:ext uri="{FF2B5EF4-FFF2-40B4-BE49-F238E27FC236}">
                <a16:creationId xmlns:a16="http://schemas.microsoft.com/office/drawing/2014/main" id="{76FE02B4-0C46-4F8F-95ED-10A87E0C0F36}"/>
              </a:ext>
            </a:extLst>
          </p:cNvPr>
          <p:cNvSpPr txBox="1"/>
          <p:nvPr/>
        </p:nvSpPr>
        <p:spPr>
          <a:xfrm>
            <a:off x="1890620" y="615405"/>
            <a:ext cx="7764368" cy="584775"/>
          </a:xfrm>
          <a:prstGeom prst="rect">
            <a:avLst/>
          </a:prstGeom>
          <a:noFill/>
        </p:spPr>
        <p:txBody>
          <a:bodyPr wrap="square">
            <a:spAutoFit/>
          </a:bodyPr>
          <a:lstStyle/>
          <a:p>
            <a:r>
              <a:rPr lang="es-ES" sz="3200" b="1" spc="-10" dirty="0">
                <a:solidFill>
                  <a:srgbClr val="678D41"/>
                </a:solidFill>
                <a:effectLst/>
                <a:latin typeface="Times New Roman" panose="02020603050405020304" pitchFamily="18" charset="0"/>
                <a:ea typeface="Times New Roman" panose="02020603050405020304" pitchFamily="18" charset="0"/>
              </a:rPr>
              <a:t>II</a:t>
            </a:r>
            <a:r>
              <a:rPr lang="es-ES" sz="3200" b="1" spc="-10" dirty="0">
                <a:solidFill>
                  <a:srgbClr val="678D41"/>
                </a:solidFill>
                <a:latin typeface="Times New Roman" panose="02020603050405020304" pitchFamily="18" charset="0"/>
                <a:ea typeface="Times New Roman" panose="02020603050405020304" pitchFamily="18" charset="0"/>
              </a:rPr>
              <a:t>I.</a:t>
            </a:r>
            <a:r>
              <a:rPr lang="es-MX" sz="3200" b="1" spc="-10" dirty="0">
                <a:solidFill>
                  <a:srgbClr val="678D41"/>
                </a:solidFill>
                <a:effectLst/>
                <a:latin typeface="Times New Roman" panose="02020603050405020304" pitchFamily="18" charset="0"/>
                <a:ea typeface="Times New Roman" panose="02020603050405020304" pitchFamily="18" charset="0"/>
              </a:rPr>
              <a:t>	Antecedentes de la investigación</a:t>
            </a:r>
            <a:endParaRPr lang="es-PE" sz="3200" dirty="0"/>
          </a:p>
        </p:txBody>
      </p:sp>
      <p:sp>
        <p:nvSpPr>
          <p:cNvPr id="6" name="Marcador de número de diapositiva 5">
            <a:extLst>
              <a:ext uri="{FF2B5EF4-FFF2-40B4-BE49-F238E27FC236}">
                <a16:creationId xmlns:a16="http://schemas.microsoft.com/office/drawing/2014/main" id="{7879FD6C-E41C-B025-3E57-F275AD302FB0}"/>
              </a:ext>
            </a:extLst>
          </p:cNvPr>
          <p:cNvSpPr>
            <a:spLocks noGrp="1"/>
          </p:cNvSpPr>
          <p:nvPr>
            <p:ph type="sldNum" sz="quarter" idx="12"/>
          </p:nvPr>
        </p:nvSpPr>
        <p:spPr>
          <a:xfrm>
            <a:off x="9217391" y="6292249"/>
            <a:ext cx="2743200" cy="365125"/>
          </a:xfrm>
        </p:spPr>
        <p:txBody>
          <a:bodyPr/>
          <a:lstStyle/>
          <a:p>
            <a:fld id="{87D75D39-ABF2-421A-A49D-D1890B74CF6F}" type="slidenum">
              <a:rPr lang="es-PE" sz="1600" b="1" smtClean="0">
                <a:solidFill>
                  <a:schemeClr val="bg1"/>
                </a:solidFill>
                <a:latin typeface="Times New Roman" panose="02020603050405020304" pitchFamily="18" charset="0"/>
                <a:cs typeface="Times New Roman" panose="02020603050405020304" pitchFamily="18" charset="0"/>
              </a:rPr>
              <a:t>6</a:t>
            </a:fld>
            <a:endParaRPr lang="es-PE" sz="1600" b="1" dirty="0">
              <a:solidFill>
                <a:schemeClr val="bg1"/>
              </a:solidFill>
              <a:latin typeface="Times New Roman" panose="02020603050405020304" pitchFamily="18" charset="0"/>
              <a:cs typeface="Times New Roman" panose="02020603050405020304" pitchFamily="18" charset="0"/>
            </a:endParaRPr>
          </a:p>
        </p:txBody>
      </p:sp>
      <p:cxnSp>
        <p:nvCxnSpPr>
          <p:cNvPr id="12" name="Conector recto 11">
            <a:extLst>
              <a:ext uri="{FF2B5EF4-FFF2-40B4-BE49-F238E27FC236}">
                <a16:creationId xmlns:a16="http://schemas.microsoft.com/office/drawing/2014/main" id="{E8EEB121-5F7D-8768-0F54-2ECF0F96CB51}"/>
              </a:ext>
            </a:extLst>
          </p:cNvPr>
          <p:cNvCxnSpPr>
            <a:cxnSpLocks/>
          </p:cNvCxnSpPr>
          <p:nvPr/>
        </p:nvCxnSpPr>
        <p:spPr>
          <a:xfrm flipV="1">
            <a:off x="1899587" y="1200180"/>
            <a:ext cx="6715495" cy="22412"/>
          </a:xfrm>
          <a:prstGeom prst="line">
            <a:avLst/>
          </a:prstGeom>
        </p:spPr>
        <p:style>
          <a:lnRef idx="3">
            <a:schemeClr val="accent6"/>
          </a:lnRef>
          <a:fillRef idx="0">
            <a:schemeClr val="accent6"/>
          </a:fillRef>
          <a:effectRef idx="2">
            <a:schemeClr val="accent6"/>
          </a:effectRef>
          <a:fontRef idx="minor">
            <a:schemeClr val="tx1"/>
          </a:fontRef>
        </p:style>
      </p:cxnSp>
      <p:sp>
        <p:nvSpPr>
          <p:cNvPr id="7" name="CuadroTexto 6">
            <a:extLst>
              <a:ext uri="{FF2B5EF4-FFF2-40B4-BE49-F238E27FC236}">
                <a16:creationId xmlns:a16="http://schemas.microsoft.com/office/drawing/2014/main" id="{2B592516-DD50-4EC5-ABF4-9FF09A875A92}"/>
              </a:ext>
            </a:extLst>
          </p:cNvPr>
          <p:cNvSpPr txBox="1"/>
          <p:nvPr/>
        </p:nvSpPr>
        <p:spPr>
          <a:xfrm>
            <a:off x="475131" y="1388239"/>
            <a:ext cx="7342094" cy="4524315"/>
          </a:xfrm>
          <a:prstGeom prst="rect">
            <a:avLst/>
          </a:prstGeom>
          <a:noFill/>
        </p:spPr>
        <p:txBody>
          <a:bodyPr wrap="square">
            <a:spAutoFit/>
          </a:bodyPr>
          <a:lstStyle/>
          <a:p>
            <a:pPr algn="just"/>
            <a:endParaRPr lang="es-MX" sz="2400" dirty="0">
              <a:latin typeface="Times New Roman" panose="02020603050405020304" pitchFamily="18" charset="0"/>
              <a:cs typeface="Times New Roman" panose="02020603050405020304" pitchFamily="18" charset="0"/>
            </a:endParaRPr>
          </a:p>
          <a:p>
            <a:pPr algn="just"/>
            <a:r>
              <a:rPr lang="es-MX" sz="2400" dirty="0">
                <a:latin typeface="Times New Roman" panose="02020603050405020304" pitchFamily="18" charset="0"/>
                <a:cs typeface="Times New Roman" panose="02020603050405020304" pitchFamily="18" charset="0"/>
              </a:rPr>
              <a:t>En la región Amazonas, donde el café es uno de los principales cultivos de exportación, existe un interés creciente por alternativas sostenibles para aumentar la productividad sin degradar el suelo. Investigaciones locales preliminares, especialmente en provincias como Rodríguez de Mendoza y Luya, han empezado a identificar microorganismos del suelo con propiedades beneficiosas como solubilización de fósforo y promoción del crecimiento vegetal. A pesar de ello, aún son escasos los estudios sistemáticos sobre la diversidad y eficacia de </a:t>
            </a:r>
            <a:r>
              <a:rPr lang="es-MX" sz="2400" dirty="0" err="1">
                <a:latin typeface="Times New Roman" panose="02020603050405020304" pitchFamily="18" charset="0"/>
                <a:cs typeface="Times New Roman" panose="02020603050405020304" pitchFamily="18" charset="0"/>
              </a:rPr>
              <a:t>rizobacterias</a:t>
            </a:r>
            <a:r>
              <a:rPr lang="es-MX" sz="2400" dirty="0">
                <a:latin typeface="Times New Roman" panose="02020603050405020304" pitchFamily="18" charset="0"/>
                <a:cs typeface="Times New Roman" panose="02020603050405020304" pitchFamily="18" charset="0"/>
              </a:rPr>
              <a:t> nativas asociadas a cafetales amazónicos.</a:t>
            </a:r>
            <a:endParaRPr lang="es-PE" sz="2400" dirty="0">
              <a:latin typeface="Times New Roman" panose="02020603050405020304" pitchFamily="18" charset="0"/>
              <a:cs typeface="Times New Roman" panose="02020603050405020304" pitchFamily="18" charset="0"/>
            </a:endParaRPr>
          </a:p>
        </p:txBody>
      </p:sp>
      <p:pic>
        <p:nvPicPr>
          <p:cNvPr id="2" name="Imagen 1">
            <a:extLst>
              <a:ext uri="{FF2B5EF4-FFF2-40B4-BE49-F238E27FC236}">
                <a16:creationId xmlns:a16="http://schemas.microsoft.com/office/drawing/2014/main" id="{1AA7E099-9114-481E-8E9A-FB4891F5FA6B}"/>
              </a:ext>
            </a:extLst>
          </p:cNvPr>
          <p:cNvPicPr>
            <a:picLocks noChangeAspect="1"/>
          </p:cNvPicPr>
          <p:nvPr/>
        </p:nvPicPr>
        <p:blipFill>
          <a:blip r:embed="rId3"/>
          <a:stretch>
            <a:fillRect/>
          </a:stretch>
        </p:blipFill>
        <p:spPr>
          <a:xfrm>
            <a:off x="7944272" y="2169459"/>
            <a:ext cx="4180807" cy="3147902"/>
          </a:xfrm>
          <a:prstGeom prst="rect">
            <a:avLst/>
          </a:prstGeom>
        </p:spPr>
      </p:pic>
    </p:spTree>
    <p:extLst>
      <p:ext uri="{BB962C8B-B14F-4D97-AF65-F5344CB8AC3E}">
        <p14:creationId xmlns:p14="http://schemas.microsoft.com/office/powerpoint/2010/main" val="25678619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n 8">
            <a:extLst>
              <a:ext uri="{FF2B5EF4-FFF2-40B4-BE49-F238E27FC236}">
                <a16:creationId xmlns:a16="http://schemas.microsoft.com/office/drawing/2014/main" id="{0005CF7D-B297-6DB0-01CB-14A8910C2F8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6259146"/>
            <a:ext cx="12192000" cy="431333"/>
          </a:xfrm>
          <a:prstGeom prst="rect">
            <a:avLst/>
          </a:prstGeom>
        </p:spPr>
      </p:pic>
      <p:sp>
        <p:nvSpPr>
          <p:cNvPr id="11" name="CuadroTexto 10">
            <a:extLst>
              <a:ext uri="{FF2B5EF4-FFF2-40B4-BE49-F238E27FC236}">
                <a16:creationId xmlns:a16="http://schemas.microsoft.com/office/drawing/2014/main" id="{76FE02B4-0C46-4F8F-95ED-10A87E0C0F36}"/>
              </a:ext>
            </a:extLst>
          </p:cNvPr>
          <p:cNvSpPr txBox="1"/>
          <p:nvPr/>
        </p:nvSpPr>
        <p:spPr>
          <a:xfrm>
            <a:off x="1890620" y="615405"/>
            <a:ext cx="7764368" cy="584775"/>
          </a:xfrm>
          <a:prstGeom prst="rect">
            <a:avLst/>
          </a:prstGeom>
          <a:noFill/>
        </p:spPr>
        <p:txBody>
          <a:bodyPr wrap="square">
            <a:spAutoFit/>
          </a:bodyPr>
          <a:lstStyle/>
          <a:p>
            <a:r>
              <a:rPr lang="es-ES" sz="3200" b="1" spc="-10" dirty="0">
                <a:solidFill>
                  <a:srgbClr val="678D41"/>
                </a:solidFill>
                <a:latin typeface="Times New Roman" panose="02020603050405020304" pitchFamily="18" charset="0"/>
                <a:ea typeface="Times New Roman" panose="02020603050405020304" pitchFamily="18" charset="0"/>
              </a:rPr>
              <a:t>IV.</a:t>
            </a:r>
            <a:r>
              <a:rPr lang="es-MX" sz="3200" b="1" spc="-10" dirty="0">
                <a:solidFill>
                  <a:srgbClr val="678D41"/>
                </a:solidFill>
                <a:latin typeface="Times New Roman" panose="02020603050405020304" pitchFamily="18" charset="0"/>
                <a:ea typeface="Times New Roman" panose="02020603050405020304" pitchFamily="18" charset="0"/>
              </a:rPr>
              <a:t> </a:t>
            </a:r>
            <a:r>
              <a:rPr lang="es-MX" sz="3200" b="1" spc="-10" dirty="0">
                <a:solidFill>
                  <a:srgbClr val="678D41"/>
                </a:solidFill>
                <a:effectLst/>
                <a:latin typeface="Times New Roman" panose="02020603050405020304" pitchFamily="18" charset="0"/>
                <a:ea typeface="Times New Roman" panose="02020603050405020304" pitchFamily="18" charset="0"/>
              </a:rPr>
              <a:t>Hipótesis</a:t>
            </a:r>
            <a:endParaRPr lang="es-PE" sz="3200" dirty="0"/>
          </a:p>
        </p:txBody>
      </p:sp>
      <p:sp>
        <p:nvSpPr>
          <p:cNvPr id="6" name="Marcador de número de diapositiva 5">
            <a:extLst>
              <a:ext uri="{FF2B5EF4-FFF2-40B4-BE49-F238E27FC236}">
                <a16:creationId xmlns:a16="http://schemas.microsoft.com/office/drawing/2014/main" id="{7879FD6C-E41C-B025-3E57-F275AD302FB0}"/>
              </a:ext>
            </a:extLst>
          </p:cNvPr>
          <p:cNvSpPr>
            <a:spLocks noGrp="1"/>
          </p:cNvSpPr>
          <p:nvPr>
            <p:ph type="sldNum" sz="quarter" idx="12"/>
          </p:nvPr>
        </p:nvSpPr>
        <p:spPr>
          <a:xfrm>
            <a:off x="9217391" y="6292249"/>
            <a:ext cx="2743200" cy="365125"/>
          </a:xfrm>
        </p:spPr>
        <p:txBody>
          <a:bodyPr/>
          <a:lstStyle/>
          <a:p>
            <a:fld id="{87D75D39-ABF2-421A-A49D-D1890B74CF6F}" type="slidenum">
              <a:rPr lang="es-PE" sz="1600" b="1" smtClean="0">
                <a:solidFill>
                  <a:schemeClr val="bg1"/>
                </a:solidFill>
                <a:latin typeface="Times New Roman" panose="02020603050405020304" pitchFamily="18" charset="0"/>
                <a:cs typeface="Times New Roman" panose="02020603050405020304" pitchFamily="18" charset="0"/>
              </a:rPr>
              <a:t>7</a:t>
            </a:fld>
            <a:endParaRPr lang="es-PE" sz="1600" b="1" dirty="0">
              <a:solidFill>
                <a:schemeClr val="bg1"/>
              </a:solidFill>
              <a:latin typeface="Times New Roman" panose="02020603050405020304" pitchFamily="18" charset="0"/>
              <a:cs typeface="Times New Roman" panose="02020603050405020304" pitchFamily="18" charset="0"/>
            </a:endParaRPr>
          </a:p>
        </p:txBody>
      </p:sp>
      <p:cxnSp>
        <p:nvCxnSpPr>
          <p:cNvPr id="12" name="Conector recto 11">
            <a:extLst>
              <a:ext uri="{FF2B5EF4-FFF2-40B4-BE49-F238E27FC236}">
                <a16:creationId xmlns:a16="http://schemas.microsoft.com/office/drawing/2014/main" id="{E8EEB121-5F7D-8768-0F54-2ECF0F96CB51}"/>
              </a:ext>
            </a:extLst>
          </p:cNvPr>
          <p:cNvCxnSpPr>
            <a:cxnSpLocks/>
          </p:cNvCxnSpPr>
          <p:nvPr/>
        </p:nvCxnSpPr>
        <p:spPr>
          <a:xfrm flipV="1">
            <a:off x="1899587" y="1200180"/>
            <a:ext cx="6715495" cy="22412"/>
          </a:xfrm>
          <a:prstGeom prst="line">
            <a:avLst/>
          </a:prstGeom>
        </p:spPr>
        <p:style>
          <a:lnRef idx="3">
            <a:schemeClr val="accent6"/>
          </a:lnRef>
          <a:fillRef idx="0">
            <a:schemeClr val="accent6"/>
          </a:fillRef>
          <a:effectRef idx="2">
            <a:schemeClr val="accent6"/>
          </a:effectRef>
          <a:fontRef idx="minor">
            <a:schemeClr val="tx1"/>
          </a:fontRef>
        </p:style>
      </p:cxnSp>
      <p:sp>
        <p:nvSpPr>
          <p:cNvPr id="7" name="CuadroTexto 6">
            <a:extLst>
              <a:ext uri="{FF2B5EF4-FFF2-40B4-BE49-F238E27FC236}">
                <a16:creationId xmlns:a16="http://schemas.microsoft.com/office/drawing/2014/main" id="{2B592516-DD50-4EC5-ABF4-9FF09A875A92}"/>
              </a:ext>
            </a:extLst>
          </p:cNvPr>
          <p:cNvSpPr txBox="1"/>
          <p:nvPr/>
        </p:nvSpPr>
        <p:spPr>
          <a:xfrm>
            <a:off x="475130" y="1388239"/>
            <a:ext cx="6813176" cy="4093428"/>
          </a:xfrm>
          <a:prstGeom prst="rect">
            <a:avLst/>
          </a:prstGeom>
          <a:noFill/>
        </p:spPr>
        <p:txBody>
          <a:bodyPr wrap="square">
            <a:spAutoFit/>
          </a:bodyPr>
          <a:lstStyle/>
          <a:p>
            <a:pPr algn="just"/>
            <a:endParaRPr lang="es-MX" sz="2400" dirty="0">
              <a:latin typeface="Times New Roman" panose="02020603050405020304" pitchFamily="18" charset="0"/>
              <a:cs typeface="Times New Roman" panose="02020603050405020304" pitchFamily="18" charset="0"/>
            </a:endParaRPr>
          </a:p>
          <a:p>
            <a:pPr algn="just">
              <a:spcBef>
                <a:spcPts val="600"/>
              </a:spcBef>
            </a:pPr>
            <a:r>
              <a:rPr lang="es-MX" sz="2400" b="1" dirty="0">
                <a:latin typeface="Times New Roman" panose="02020603050405020304" pitchFamily="18" charset="0"/>
                <a:cs typeface="Times New Roman" panose="02020603050405020304" pitchFamily="18" charset="0"/>
              </a:rPr>
              <a:t> Hipótesis alterna</a:t>
            </a:r>
            <a:endParaRPr lang="es-MX" sz="2400" dirty="0">
              <a:latin typeface="Times New Roman" panose="02020603050405020304" pitchFamily="18" charset="0"/>
              <a:cs typeface="Times New Roman" panose="02020603050405020304" pitchFamily="18" charset="0"/>
            </a:endParaRPr>
          </a:p>
          <a:p>
            <a:pPr algn="just">
              <a:spcBef>
                <a:spcPts val="600"/>
              </a:spcBef>
            </a:pPr>
            <a:r>
              <a:rPr lang="es-MX" sz="2400" dirty="0">
                <a:latin typeface="Times New Roman" panose="02020603050405020304" pitchFamily="18" charset="0"/>
                <a:cs typeface="Times New Roman" panose="02020603050405020304" pitchFamily="18" charset="0"/>
              </a:rPr>
              <a:t>Las bacterias </a:t>
            </a:r>
            <a:r>
              <a:rPr lang="es-MX" sz="2400" dirty="0" err="1">
                <a:latin typeface="Times New Roman" panose="02020603050405020304" pitchFamily="18" charset="0"/>
                <a:cs typeface="Times New Roman" panose="02020603050405020304" pitchFamily="18" charset="0"/>
              </a:rPr>
              <a:t>solubilizadoras</a:t>
            </a:r>
            <a:r>
              <a:rPr lang="es-MX" sz="2400" dirty="0">
                <a:latin typeface="Times New Roman" panose="02020603050405020304" pitchFamily="18" charset="0"/>
                <a:cs typeface="Times New Roman" panose="02020603050405020304" pitchFamily="18" charset="0"/>
              </a:rPr>
              <a:t> de fósforo aisladas de la rizosfera del cultivo de café tienen un efecto potencial en la producción de </a:t>
            </a:r>
            <a:r>
              <a:rPr lang="es-MX" sz="2400" i="1" dirty="0" err="1">
                <a:latin typeface="Times New Roman" panose="02020603050405020304" pitchFamily="18" charset="0"/>
                <a:cs typeface="Times New Roman" panose="02020603050405020304" pitchFamily="18" charset="0"/>
              </a:rPr>
              <a:t>Coffea</a:t>
            </a:r>
            <a:r>
              <a:rPr lang="es-MX" sz="2400" i="1" dirty="0">
                <a:latin typeface="Times New Roman" panose="02020603050405020304" pitchFamily="18" charset="0"/>
                <a:cs typeface="Times New Roman" panose="02020603050405020304" pitchFamily="18" charset="0"/>
              </a:rPr>
              <a:t> </a:t>
            </a:r>
            <a:r>
              <a:rPr lang="es-MX" sz="2400" i="1" dirty="0" err="1">
                <a:latin typeface="Times New Roman" panose="02020603050405020304" pitchFamily="18" charset="0"/>
                <a:cs typeface="Times New Roman" panose="02020603050405020304" pitchFamily="18" charset="0"/>
              </a:rPr>
              <a:t>arabica</a:t>
            </a:r>
            <a:r>
              <a:rPr lang="es-MX" sz="2400" i="1" dirty="0">
                <a:latin typeface="Times New Roman" panose="02020603050405020304" pitchFamily="18" charset="0"/>
                <a:cs typeface="Times New Roman" panose="02020603050405020304" pitchFamily="18" charset="0"/>
              </a:rPr>
              <a:t> </a:t>
            </a:r>
            <a:r>
              <a:rPr lang="es-MX" sz="2400" dirty="0">
                <a:latin typeface="Times New Roman" panose="02020603050405020304" pitchFamily="18" charset="0"/>
                <a:cs typeface="Times New Roman" panose="02020603050405020304" pitchFamily="18" charset="0"/>
              </a:rPr>
              <a:t>L.</a:t>
            </a:r>
          </a:p>
          <a:p>
            <a:pPr algn="just">
              <a:spcBef>
                <a:spcPts val="600"/>
              </a:spcBef>
            </a:pPr>
            <a:r>
              <a:rPr lang="es-MX" sz="2400" b="1" dirty="0">
                <a:latin typeface="Times New Roman" panose="02020603050405020304" pitchFamily="18" charset="0"/>
                <a:cs typeface="Times New Roman" panose="02020603050405020304" pitchFamily="18" charset="0"/>
              </a:rPr>
              <a:t>Hipótesis nula</a:t>
            </a:r>
            <a:endParaRPr lang="es-MX" sz="2400" dirty="0">
              <a:latin typeface="Times New Roman" panose="02020603050405020304" pitchFamily="18" charset="0"/>
              <a:cs typeface="Times New Roman" panose="02020603050405020304" pitchFamily="18" charset="0"/>
            </a:endParaRPr>
          </a:p>
          <a:p>
            <a:pPr algn="just">
              <a:spcBef>
                <a:spcPts val="600"/>
              </a:spcBef>
            </a:pPr>
            <a:r>
              <a:rPr lang="es-MX" sz="2400" dirty="0">
                <a:latin typeface="Times New Roman" panose="02020603050405020304" pitchFamily="18" charset="0"/>
                <a:cs typeface="Times New Roman" panose="02020603050405020304" pitchFamily="18" charset="0"/>
              </a:rPr>
              <a:t>Las bacterias </a:t>
            </a:r>
            <a:r>
              <a:rPr lang="es-MX" sz="2400" dirty="0" err="1">
                <a:latin typeface="Times New Roman" panose="02020603050405020304" pitchFamily="18" charset="0"/>
                <a:cs typeface="Times New Roman" panose="02020603050405020304" pitchFamily="18" charset="0"/>
              </a:rPr>
              <a:t>solubilizadoras</a:t>
            </a:r>
            <a:r>
              <a:rPr lang="es-MX" sz="2400" dirty="0">
                <a:latin typeface="Times New Roman" panose="02020603050405020304" pitchFamily="18" charset="0"/>
                <a:cs typeface="Times New Roman" panose="02020603050405020304" pitchFamily="18" charset="0"/>
              </a:rPr>
              <a:t> de fósforo aisladas de la rizosfera del cultivo de café no tienen un efecto significativo en la disponibilidad de fósforo ni en la productividad de </a:t>
            </a:r>
            <a:r>
              <a:rPr lang="es-MX" sz="2400" i="1" dirty="0" err="1">
                <a:latin typeface="Times New Roman" panose="02020603050405020304" pitchFamily="18" charset="0"/>
                <a:cs typeface="Times New Roman" panose="02020603050405020304" pitchFamily="18" charset="0"/>
              </a:rPr>
              <a:t>Coffea</a:t>
            </a:r>
            <a:r>
              <a:rPr lang="es-MX" sz="2400" i="1" dirty="0">
                <a:latin typeface="Times New Roman" panose="02020603050405020304" pitchFamily="18" charset="0"/>
                <a:cs typeface="Times New Roman" panose="02020603050405020304" pitchFamily="18" charset="0"/>
              </a:rPr>
              <a:t> </a:t>
            </a:r>
            <a:r>
              <a:rPr lang="es-MX" sz="2400" i="1" dirty="0" err="1">
                <a:latin typeface="Times New Roman" panose="02020603050405020304" pitchFamily="18" charset="0"/>
                <a:cs typeface="Times New Roman" panose="02020603050405020304" pitchFamily="18" charset="0"/>
              </a:rPr>
              <a:t>arabica</a:t>
            </a:r>
            <a:r>
              <a:rPr lang="es-MX" sz="2400" i="1" dirty="0">
                <a:latin typeface="Times New Roman" panose="02020603050405020304" pitchFamily="18" charset="0"/>
                <a:cs typeface="Times New Roman" panose="02020603050405020304" pitchFamily="18" charset="0"/>
              </a:rPr>
              <a:t> </a:t>
            </a:r>
            <a:r>
              <a:rPr lang="es-MX" sz="2400" dirty="0">
                <a:latin typeface="Times New Roman" panose="02020603050405020304" pitchFamily="18" charset="0"/>
                <a:cs typeface="Times New Roman" panose="02020603050405020304" pitchFamily="18" charset="0"/>
              </a:rPr>
              <a:t>L..</a:t>
            </a:r>
          </a:p>
        </p:txBody>
      </p:sp>
      <p:pic>
        <p:nvPicPr>
          <p:cNvPr id="2" name="Imagen 1">
            <a:extLst>
              <a:ext uri="{FF2B5EF4-FFF2-40B4-BE49-F238E27FC236}">
                <a16:creationId xmlns:a16="http://schemas.microsoft.com/office/drawing/2014/main" id="{FF27892B-B314-4EE5-9C23-165E2E757DD9}"/>
              </a:ext>
            </a:extLst>
          </p:cNvPr>
          <p:cNvPicPr>
            <a:picLocks noChangeAspect="1"/>
          </p:cNvPicPr>
          <p:nvPr/>
        </p:nvPicPr>
        <p:blipFill>
          <a:blip r:embed="rId3"/>
          <a:stretch>
            <a:fillRect/>
          </a:stretch>
        </p:blipFill>
        <p:spPr>
          <a:xfrm>
            <a:off x="7491904" y="2106706"/>
            <a:ext cx="4377367" cy="2462999"/>
          </a:xfrm>
          <a:prstGeom prst="rect">
            <a:avLst/>
          </a:prstGeom>
        </p:spPr>
      </p:pic>
    </p:spTree>
    <p:extLst>
      <p:ext uri="{BB962C8B-B14F-4D97-AF65-F5344CB8AC3E}">
        <p14:creationId xmlns:p14="http://schemas.microsoft.com/office/powerpoint/2010/main" val="3288723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n 8">
            <a:extLst>
              <a:ext uri="{FF2B5EF4-FFF2-40B4-BE49-F238E27FC236}">
                <a16:creationId xmlns:a16="http://schemas.microsoft.com/office/drawing/2014/main" id="{0005CF7D-B297-6DB0-01CB-14A8910C2F8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6259146"/>
            <a:ext cx="12192000" cy="431333"/>
          </a:xfrm>
          <a:prstGeom prst="rect">
            <a:avLst/>
          </a:prstGeom>
        </p:spPr>
      </p:pic>
      <p:sp>
        <p:nvSpPr>
          <p:cNvPr id="11" name="CuadroTexto 10">
            <a:extLst>
              <a:ext uri="{FF2B5EF4-FFF2-40B4-BE49-F238E27FC236}">
                <a16:creationId xmlns:a16="http://schemas.microsoft.com/office/drawing/2014/main" id="{76FE02B4-0C46-4F8F-95ED-10A87E0C0F36}"/>
              </a:ext>
            </a:extLst>
          </p:cNvPr>
          <p:cNvSpPr txBox="1"/>
          <p:nvPr/>
        </p:nvSpPr>
        <p:spPr>
          <a:xfrm>
            <a:off x="1899587" y="626611"/>
            <a:ext cx="7764368" cy="584775"/>
          </a:xfrm>
          <a:prstGeom prst="rect">
            <a:avLst/>
          </a:prstGeom>
          <a:noFill/>
        </p:spPr>
        <p:txBody>
          <a:bodyPr wrap="square">
            <a:spAutoFit/>
          </a:bodyPr>
          <a:lstStyle/>
          <a:p>
            <a:r>
              <a:rPr lang="es-ES" sz="3200" b="1" spc="-10" dirty="0">
                <a:solidFill>
                  <a:srgbClr val="678D41"/>
                </a:solidFill>
                <a:latin typeface="Times New Roman" panose="02020603050405020304" pitchFamily="18" charset="0"/>
                <a:ea typeface="Times New Roman" panose="02020603050405020304" pitchFamily="18" charset="0"/>
              </a:rPr>
              <a:t>IV.</a:t>
            </a:r>
            <a:r>
              <a:rPr lang="es-MX" sz="3200" b="1" spc="-10" dirty="0">
                <a:solidFill>
                  <a:srgbClr val="678D41"/>
                </a:solidFill>
                <a:effectLst/>
                <a:latin typeface="Times New Roman" panose="02020603050405020304" pitchFamily="18" charset="0"/>
                <a:ea typeface="Times New Roman" panose="02020603050405020304" pitchFamily="18" charset="0"/>
              </a:rPr>
              <a:t>	Metodología </a:t>
            </a:r>
            <a:endParaRPr lang="es-PE" sz="3200" dirty="0"/>
          </a:p>
        </p:txBody>
      </p:sp>
      <p:sp>
        <p:nvSpPr>
          <p:cNvPr id="6" name="Marcador de número de diapositiva 5">
            <a:extLst>
              <a:ext uri="{FF2B5EF4-FFF2-40B4-BE49-F238E27FC236}">
                <a16:creationId xmlns:a16="http://schemas.microsoft.com/office/drawing/2014/main" id="{7879FD6C-E41C-B025-3E57-F275AD302FB0}"/>
              </a:ext>
            </a:extLst>
          </p:cNvPr>
          <p:cNvSpPr>
            <a:spLocks noGrp="1"/>
          </p:cNvSpPr>
          <p:nvPr>
            <p:ph type="sldNum" sz="quarter" idx="12"/>
          </p:nvPr>
        </p:nvSpPr>
        <p:spPr>
          <a:xfrm>
            <a:off x="9217391" y="6292249"/>
            <a:ext cx="2743200" cy="365125"/>
          </a:xfrm>
        </p:spPr>
        <p:txBody>
          <a:bodyPr/>
          <a:lstStyle/>
          <a:p>
            <a:fld id="{87D75D39-ABF2-421A-A49D-D1890B74CF6F}" type="slidenum">
              <a:rPr lang="es-PE" sz="1600" b="1" smtClean="0">
                <a:solidFill>
                  <a:schemeClr val="bg1"/>
                </a:solidFill>
                <a:latin typeface="Times New Roman" panose="02020603050405020304" pitchFamily="18" charset="0"/>
                <a:cs typeface="Times New Roman" panose="02020603050405020304" pitchFamily="18" charset="0"/>
              </a:rPr>
              <a:t>8</a:t>
            </a:fld>
            <a:endParaRPr lang="es-PE" sz="1600" b="1" dirty="0">
              <a:solidFill>
                <a:schemeClr val="bg1"/>
              </a:solidFill>
              <a:latin typeface="Times New Roman" panose="02020603050405020304" pitchFamily="18" charset="0"/>
              <a:cs typeface="Times New Roman" panose="02020603050405020304" pitchFamily="18" charset="0"/>
            </a:endParaRPr>
          </a:p>
        </p:txBody>
      </p:sp>
      <p:cxnSp>
        <p:nvCxnSpPr>
          <p:cNvPr id="12" name="Conector recto 11">
            <a:extLst>
              <a:ext uri="{FF2B5EF4-FFF2-40B4-BE49-F238E27FC236}">
                <a16:creationId xmlns:a16="http://schemas.microsoft.com/office/drawing/2014/main" id="{E8EEB121-5F7D-8768-0F54-2ECF0F96CB51}"/>
              </a:ext>
            </a:extLst>
          </p:cNvPr>
          <p:cNvCxnSpPr>
            <a:cxnSpLocks/>
          </p:cNvCxnSpPr>
          <p:nvPr/>
        </p:nvCxnSpPr>
        <p:spPr>
          <a:xfrm flipV="1">
            <a:off x="1899587" y="1200180"/>
            <a:ext cx="6715495" cy="22412"/>
          </a:xfrm>
          <a:prstGeom prst="line">
            <a:avLst/>
          </a:prstGeom>
        </p:spPr>
        <p:style>
          <a:lnRef idx="3">
            <a:schemeClr val="accent6"/>
          </a:lnRef>
          <a:fillRef idx="0">
            <a:schemeClr val="accent6"/>
          </a:fillRef>
          <a:effectRef idx="2">
            <a:schemeClr val="accent6"/>
          </a:effectRef>
          <a:fontRef idx="minor">
            <a:schemeClr val="tx1"/>
          </a:fontRef>
        </p:style>
      </p:cxnSp>
      <p:sp>
        <p:nvSpPr>
          <p:cNvPr id="7" name="CuadroTexto 6">
            <a:extLst>
              <a:ext uri="{FF2B5EF4-FFF2-40B4-BE49-F238E27FC236}">
                <a16:creationId xmlns:a16="http://schemas.microsoft.com/office/drawing/2014/main" id="{2B592516-DD50-4EC5-ABF4-9FF09A875A92}"/>
              </a:ext>
            </a:extLst>
          </p:cNvPr>
          <p:cNvSpPr txBox="1"/>
          <p:nvPr/>
        </p:nvSpPr>
        <p:spPr>
          <a:xfrm>
            <a:off x="-1" y="832427"/>
            <a:ext cx="11017625" cy="4985980"/>
          </a:xfrm>
          <a:prstGeom prst="rect">
            <a:avLst/>
          </a:prstGeom>
          <a:noFill/>
        </p:spPr>
        <p:txBody>
          <a:bodyPr wrap="square">
            <a:spAutoFit/>
          </a:bodyPr>
          <a:lstStyle/>
          <a:p>
            <a:pPr algn="just"/>
            <a:endParaRPr lang="es-MX" sz="2400" dirty="0">
              <a:latin typeface="Times New Roman" panose="02020603050405020304" pitchFamily="18" charset="0"/>
              <a:cs typeface="Times New Roman" panose="02020603050405020304" pitchFamily="18" charset="0"/>
            </a:endParaRPr>
          </a:p>
          <a:p>
            <a:pPr algn="just">
              <a:spcBef>
                <a:spcPts val="600"/>
              </a:spcBef>
            </a:pPr>
            <a:r>
              <a:rPr lang="es-MX" sz="2400" b="1" dirty="0">
                <a:latin typeface="Times New Roman" panose="02020603050405020304" pitchFamily="18" charset="0"/>
                <a:cs typeface="Times New Roman" panose="02020603050405020304" pitchFamily="18" charset="0"/>
              </a:rPr>
              <a:t> 6.1.	 Entorno de trabajo</a:t>
            </a:r>
          </a:p>
          <a:p>
            <a:pPr algn="just">
              <a:spcBef>
                <a:spcPts val="600"/>
              </a:spcBef>
            </a:pPr>
            <a:r>
              <a:rPr lang="es-MX" sz="2400" dirty="0">
                <a:latin typeface="Times New Roman" panose="02020603050405020304" pitchFamily="18" charset="0"/>
                <a:cs typeface="Times New Roman" panose="02020603050405020304" pitchFamily="18" charset="0"/>
              </a:rPr>
              <a:t>El Laboratorio de Investigación en Sanidad Vegetal (LABISANV) de la Universidad Nacional Toribio Rodríguez de Mendoza de Amazonas, en el departamento de Amazonas, con coordenadas geográficas de latitud: -6.233678, Longitud: -77.853778 y una altitud de 2338 m.s.n.m.</a:t>
            </a:r>
          </a:p>
          <a:p>
            <a:pPr algn="just">
              <a:spcBef>
                <a:spcPts val="600"/>
              </a:spcBef>
            </a:pPr>
            <a:r>
              <a:rPr lang="es-MX" sz="2400" b="1" dirty="0">
                <a:latin typeface="Times New Roman" panose="02020603050405020304" pitchFamily="18" charset="0"/>
                <a:cs typeface="Times New Roman" panose="02020603050405020304" pitchFamily="18" charset="0"/>
              </a:rPr>
              <a:t>6.2.	 Población, muestra, muestreo</a:t>
            </a:r>
          </a:p>
          <a:p>
            <a:pPr algn="just">
              <a:spcBef>
                <a:spcPts val="600"/>
              </a:spcBef>
            </a:pPr>
            <a:r>
              <a:rPr lang="es-MX" sz="2400" b="1" dirty="0">
                <a:latin typeface="Times New Roman" panose="02020603050405020304" pitchFamily="18" charset="0"/>
                <a:cs typeface="Times New Roman" panose="02020603050405020304" pitchFamily="18" charset="0"/>
              </a:rPr>
              <a:t>Población: </a:t>
            </a:r>
            <a:r>
              <a:rPr lang="es-MX" sz="2400" dirty="0">
                <a:latin typeface="Times New Roman" panose="02020603050405020304" pitchFamily="18" charset="0"/>
                <a:cs typeface="Times New Roman" panose="02020603050405020304" pitchFamily="18" charset="0"/>
              </a:rPr>
              <a:t>La población estará compuesta por el conjunto de parcelas productoras de café del distrito de Bagua Grande. </a:t>
            </a:r>
          </a:p>
          <a:p>
            <a:pPr algn="just">
              <a:spcBef>
                <a:spcPts val="600"/>
              </a:spcBef>
            </a:pPr>
            <a:r>
              <a:rPr lang="es-MX" sz="2400" b="1" dirty="0">
                <a:latin typeface="Times New Roman" panose="02020603050405020304" pitchFamily="18" charset="0"/>
                <a:cs typeface="Times New Roman" panose="02020603050405020304" pitchFamily="18" charset="0"/>
              </a:rPr>
              <a:t>Muestra: </a:t>
            </a:r>
            <a:r>
              <a:rPr lang="es-MX" sz="2400" dirty="0">
                <a:latin typeface="Times New Roman" panose="02020603050405020304" pitchFamily="18" charset="0"/>
                <a:cs typeface="Times New Roman" panose="02020603050405020304" pitchFamily="18" charset="0"/>
              </a:rPr>
              <a:t>Estará compuesta por 3 muestras de suelo </a:t>
            </a:r>
            <a:r>
              <a:rPr lang="es-MX" sz="2400" dirty="0" err="1">
                <a:latin typeface="Times New Roman" panose="02020603050405020304" pitchFamily="18" charset="0"/>
                <a:cs typeface="Times New Roman" panose="02020603050405020304" pitchFamily="18" charset="0"/>
              </a:rPr>
              <a:t>rizosférico</a:t>
            </a:r>
            <a:r>
              <a:rPr lang="es-MX" sz="2400" dirty="0">
                <a:latin typeface="Times New Roman" panose="02020603050405020304" pitchFamily="18" charset="0"/>
                <a:cs typeface="Times New Roman" panose="02020603050405020304" pitchFamily="18" charset="0"/>
              </a:rPr>
              <a:t> de plantas de café por parcela. </a:t>
            </a:r>
          </a:p>
          <a:p>
            <a:pPr algn="just">
              <a:spcBef>
                <a:spcPts val="600"/>
              </a:spcBef>
            </a:pPr>
            <a:r>
              <a:rPr lang="es-MX" sz="2400" b="1" dirty="0">
                <a:latin typeface="Times New Roman" panose="02020603050405020304" pitchFamily="18" charset="0"/>
                <a:cs typeface="Times New Roman" panose="02020603050405020304" pitchFamily="18" charset="0"/>
              </a:rPr>
              <a:t>Muestreo: </a:t>
            </a:r>
            <a:r>
              <a:rPr lang="es-MX" sz="2400" dirty="0">
                <a:latin typeface="Times New Roman" panose="02020603050405020304" pitchFamily="18" charset="0"/>
                <a:cs typeface="Times New Roman" panose="02020603050405020304" pitchFamily="18" charset="0"/>
              </a:rPr>
              <a:t>El muestreo será probabilístico</a:t>
            </a:r>
          </a:p>
        </p:txBody>
      </p:sp>
    </p:spTree>
    <p:extLst>
      <p:ext uri="{BB962C8B-B14F-4D97-AF65-F5344CB8AC3E}">
        <p14:creationId xmlns:p14="http://schemas.microsoft.com/office/powerpoint/2010/main" val="32918368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n 8">
            <a:extLst>
              <a:ext uri="{FF2B5EF4-FFF2-40B4-BE49-F238E27FC236}">
                <a16:creationId xmlns:a16="http://schemas.microsoft.com/office/drawing/2014/main" id="{0005CF7D-B297-6DB0-01CB-14A8910C2F8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6259146"/>
            <a:ext cx="12192000" cy="431333"/>
          </a:xfrm>
          <a:prstGeom prst="rect">
            <a:avLst/>
          </a:prstGeom>
        </p:spPr>
      </p:pic>
      <p:sp>
        <p:nvSpPr>
          <p:cNvPr id="11" name="CuadroTexto 10">
            <a:extLst>
              <a:ext uri="{FF2B5EF4-FFF2-40B4-BE49-F238E27FC236}">
                <a16:creationId xmlns:a16="http://schemas.microsoft.com/office/drawing/2014/main" id="{76FE02B4-0C46-4F8F-95ED-10A87E0C0F36}"/>
              </a:ext>
            </a:extLst>
          </p:cNvPr>
          <p:cNvSpPr txBox="1"/>
          <p:nvPr/>
        </p:nvSpPr>
        <p:spPr>
          <a:xfrm>
            <a:off x="1899587" y="626611"/>
            <a:ext cx="7764368" cy="584775"/>
          </a:xfrm>
          <a:prstGeom prst="rect">
            <a:avLst/>
          </a:prstGeom>
          <a:noFill/>
        </p:spPr>
        <p:txBody>
          <a:bodyPr wrap="square">
            <a:spAutoFit/>
          </a:bodyPr>
          <a:lstStyle/>
          <a:p>
            <a:r>
              <a:rPr lang="es-ES" sz="3200" b="1" spc="-10" dirty="0">
                <a:solidFill>
                  <a:srgbClr val="678D41"/>
                </a:solidFill>
                <a:latin typeface="Times New Roman" panose="02020603050405020304" pitchFamily="18" charset="0"/>
                <a:ea typeface="Times New Roman" panose="02020603050405020304" pitchFamily="18" charset="0"/>
              </a:rPr>
              <a:t>IV.</a:t>
            </a:r>
            <a:r>
              <a:rPr lang="es-MX" sz="3200" b="1" spc="-10" dirty="0">
                <a:solidFill>
                  <a:srgbClr val="678D41"/>
                </a:solidFill>
                <a:effectLst/>
                <a:latin typeface="Times New Roman" panose="02020603050405020304" pitchFamily="18" charset="0"/>
                <a:ea typeface="Times New Roman" panose="02020603050405020304" pitchFamily="18" charset="0"/>
              </a:rPr>
              <a:t>	Metodología </a:t>
            </a:r>
            <a:endParaRPr lang="es-PE" sz="3200" dirty="0"/>
          </a:p>
        </p:txBody>
      </p:sp>
      <p:sp>
        <p:nvSpPr>
          <p:cNvPr id="6" name="Marcador de número de diapositiva 5">
            <a:extLst>
              <a:ext uri="{FF2B5EF4-FFF2-40B4-BE49-F238E27FC236}">
                <a16:creationId xmlns:a16="http://schemas.microsoft.com/office/drawing/2014/main" id="{7879FD6C-E41C-B025-3E57-F275AD302FB0}"/>
              </a:ext>
            </a:extLst>
          </p:cNvPr>
          <p:cNvSpPr>
            <a:spLocks noGrp="1"/>
          </p:cNvSpPr>
          <p:nvPr>
            <p:ph type="sldNum" sz="quarter" idx="12"/>
          </p:nvPr>
        </p:nvSpPr>
        <p:spPr>
          <a:xfrm>
            <a:off x="9217391" y="6292249"/>
            <a:ext cx="2743200" cy="365125"/>
          </a:xfrm>
        </p:spPr>
        <p:txBody>
          <a:bodyPr/>
          <a:lstStyle/>
          <a:p>
            <a:fld id="{87D75D39-ABF2-421A-A49D-D1890B74CF6F}" type="slidenum">
              <a:rPr lang="es-PE" sz="1600" b="1" smtClean="0">
                <a:solidFill>
                  <a:schemeClr val="bg1"/>
                </a:solidFill>
                <a:latin typeface="Times New Roman" panose="02020603050405020304" pitchFamily="18" charset="0"/>
                <a:cs typeface="Times New Roman" panose="02020603050405020304" pitchFamily="18" charset="0"/>
              </a:rPr>
              <a:t>9</a:t>
            </a:fld>
            <a:endParaRPr lang="es-PE" sz="1600" b="1" dirty="0">
              <a:solidFill>
                <a:schemeClr val="bg1"/>
              </a:solidFill>
              <a:latin typeface="Times New Roman" panose="02020603050405020304" pitchFamily="18" charset="0"/>
              <a:cs typeface="Times New Roman" panose="02020603050405020304" pitchFamily="18" charset="0"/>
            </a:endParaRPr>
          </a:p>
        </p:txBody>
      </p:sp>
      <p:cxnSp>
        <p:nvCxnSpPr>
          <p:cNvPr id="12" name="Conector recto 11">
            <a:extLst>
              <a:ext uri="{FF2B5EF4-FFF2-40B4-BE49-F238E27FC236}">
                <a16:creationId xmlns:a16="http://schemas.microsoft.com/office/drawing/2014/main" id="{E8EEB121-5F7D-8768-0F54-2ECF0F96CB51}"/>
              </a:ext>
            </a:extLst>
          </p:cNvPr>
          <p:cNvCxnSpPr>
            <a:cxnSpLocks/>
          </p:cNvCxnSpPr>
          <p:nvPr/>
        </p:nvCxnSpPr>
        <p:spPr>
          <a:xfrm flipV="1">
            <a:off x="1899587" y="1200180"/>
            <a:ext cx="6715495" cy="22412"/>
          </a:xfrm>
          <a:prstGeom prst="line">
            <a:avLst/>
          </a:prstGeom>
        </p:spPr>
        <p:style>
          <a:lnRef idx="3">
            <a:schemeClr val="accent6"/>
          </a:lnRef>
          <a:fillRef idx="0">
            <a:schemeClr val="accent6"/>
          </a:fillRef>
          <a:effectRef idx="2">
            <a:schemeClr val="accent6"/>
          </a:effectRef>
          <a:fontRef idx="minor">
            <a:schemeClr val="tx1"/>
          </a:fontRef>
        </p:style>
      </p:cxnSp>
      <p:sp>
        <p:nvSpPr>
          <p:cNvPr id="7" name="CuadroTexto 6">
            <a:extLst>
              <a:ext uri="{FF2B5EF4-FFF2-40B4-BE49-F238E27FC236}">
                <a16:creationId xmlns:a16="http://schemas.microsoft.com/office/drawing/2014/main" id="{2B592516-DD50-4EC5-ABF4-9FF09A875A92}"/>
              </a:ext>
            </a:extLst>
          </p:cNvPr>
          <p:cNvSpPr txBox="1"/>
          <p:nvPr/>
        </p:nvSpPr>
        <p:spPr>
          <a:xfrm>
            <a:off x="-1" y="832427"/>
            <a:ext cx="11017625" cy="4985980"/>
          </a:xfrm>
          <a:prstGeom prst="rect">
            <a:avLst/>
          </a:prstGeom>
          <a:noFill/>
        </p:spPr>
        <p:txBody>
          <a:bodyPr wrap="square">
            <a:spAutoFit/>
          </a:bodyPr>
          <a:lstStyle/>
          <a:p>
            <a:pPr algn="just"/>
            <a:endParaRPr lang="es-MX" sz="2400" dirty="0">
              <a:latin typeface="Times New Roman" panose="02020603050405020304" pitchFamily="18" charset="0"/>
              <a:cs typeface="Times New Roman" panose="02020603050405020304" pitchFamily="18" charset="0"/>
            </a:endParaRPr>
          </a:p>
          <a:p>
            <a:pPr algn="just">
              <a:spcBef>
                <a:spcPts val="600"/>
              </a:spcBef>
            </a:pPr>
            <a:r>
              <a:rPr lang="es-MX" sz="2400" b="1" dirty="0">
                <a:latin typeface="Times New Roman" panose="02020603050405020304" pitchFamily="18" charset="0"/>
                <a:cs typeface="Times New Roman" panose="02020603050405020304" pitchFamily="18" charset="0"/>
              </a:rPr>
              <a:t>6.3.	 Variables de estudio</a:t>
            </a:r>
          </a:p>
          <a:p>
            <a:pPr algn="just">
              <a:spcBef>
                <a:spcPts val="600"/>
              </a:spcBef>
            </a:pPr>
            <a:r>
              <a:rPr lang="es-MX" sz="2400" b="1" dirty="0">
                <a:latin typeface="Times New Roman" panose="02020603050405020304" pitchFamily="18" charset="0"/>
                <a:cs typeface="Times New Roman" panose="02020603050405020304" pitchFamily="18" charset="0"/>
              </a:rPr>
              <a:t>6.3.1.	Variables independientes</a:t>
            </a:r>
          </a:p>
          <a:p>
            <a:pPr marL="342900" indent="-342900" algn="just">
              <a:spcBef>
                <a:spcPts val="600"/>
              </a:spcBef>
              <a:buFont typeface="Wingdings" panose="05000000000000000000" pitchFamily="2" charset="2"/>
              <a:buChar char="§"/>
            </a:pPr>
            <a:r>
              <a:rPr lang="es-MX" sz="2400" b="1" dirty="0">
                <a:latin typeface="Times New Roman" panose="02020603050405020304" pitchFamily="18" charset="0"/>
                <a:cs typeface="Times New Roman" panose="02020603050405020304" pitchFamily="18" charset="0"/>
              </a:rPr>
              <a:t>Bacterias </a:t>
            </a:r>
            <a:r>
              <a:rPr lang="es-MX" sz="2400" b="1" dirty="0" err="1">
                <a:latin typeface="Times New Roman" panose="02020603050405020304" pitchFamily="18" charset="0"/>
                <a:cs typeface="Times New Roman" panose="02020603050405020304" pitchFamily="18" charset="0"/>
              </a:rPr>
              <a:t>solubilizadoras</a:t>
            </a:r>
            <a:r>
              <a:rPr lang="es-MX" sz="2400" b="1" dirty="0">
                <a:latin typeface="Times New Roman" panose="02020603050405020304" pitchFamily="18" charset="0"/>
                <a:cs typeface="Times New Roman" panose="02020603050405020304" pitchFamily="18" charset="0"/>
              </a:rPr>
              <a:t> de fosforo (PSB</a:t>
            </a:r>
            <a:r>
              <a:rPr lang="es-MX" sz="2400" dirty="0">
                <a:latin typeface="Times New Roman" panose="02020603050405020304" pitchFamily="18" charset="0"/>
                <a:cs typeface="Times New Roman" panose="02020603050405020304" pitchFamily="18" charset="0"/>
              </a:rPr>
              <a:t>): Las PSB son microorganismos que se encuentran presentes en la rizosfera de las plantas con mecanismos capaces en solubilizar formas insolubles de P y volverlas asimilables para las plantas.</a:t>
            </a:r>
          </a:p>
          <a:p>
            <a:pPr algn="just">
              <a:spcBef>
                <a:spcPts val="600"/>
              </a:spcBef>
            </a:pPr>
            <a:r>
              <a:rPr lang="es-MX" sz="2400" b="1" dirty="0">
                <a:latin typeface="Times New Roman" panose="02020603050405020304" pitchFamily="18" charset="0"/>
                <a:cs typeface="Times New Roman" panose="02020603050405020304" pitchFamily="18" charset="0"/>
              </a:rPr>
              <a:t>6.3.2.	Variables dependientes</a:t>
            </a:r>
          </a:p>
          <a:p>
            <a:pPr marL="342900" indent="-342900" algn="just">
              <a:spcBef>
                <a:spcPts val="600"/>
              </a:spcBef>
              <a:buFont typeface="Wingdings" panose="05000000000000000000" pitchFamily="2" charset="2"/>
              <a:buChar char="§"/>
            </a:pPr>
            <a:r>
              <a:rPr lang="es-MX" sz="2400" b="1" dirty="0">
                <a:latin typeface="Times New Roman" panose="02020603050405020304" pitchFamily="18" charset="0"/>
                <a:cs typeface="Times New Roman" panose="02020603050405020304" pitchFamily="18" charset="0"/>
              </a:rPr>
              <a:t>Parámetros </a:t>
            </a:r>
            <a:r>
              <a:rPr lang="es-MX" sz="2400" b="1" dirty="0" err="1">
                <a:latin typeface="Times New Roman" panose="02020603050405020304" pitchFamily="18" charset="0"/>
                <a:cs typeface="Times New Roman" panose="02020603050405020304" pitchFamily="18" charset="0"/>
              </a:rPr>
              <a:t>morfofisiológicos</a:t>
            </a:r>
            <a:r>
              <a:rPr lang="es-MX" sz="2400" b="1" dirty="0">
                <a:latin typeface="Times New Roman" panose="02020603050405020304" pitchFamily="18" charset="0"/>
                <a:cs typeface="Times New Roman" panose="02020603050405020304" pitchFamily="18" charset="0"/>
              </a:rPr>
              <a:t>: </a:t>
            </a:r>
            <a:r>
              <a:rPr lang="es-MX" sz="2400" dirty="0">
                <a:latin typeface="Times New Roman" panose="02020603050405020304" pitchFamily="18" charset="0"/>
                <a:cs typeface="Times New Roman" panose="02020603050405020304" pitchFamily="18" charset="0"/>
              </a:rPr>
              <a:t>comprenden características tanto estructurales como funcionales que reflejan el estado de crecimiento y desarrollo de </a:t>
            </a:r>
            <a:r>
              <a:rPr lang="es-MX" sz="2400" i="1" dirty="0" err="1">
                <a:latin typeface="Times New Roman" panose="02020603050405020304" pitchFamily="18" charset="0"/>
                <a:cs typeface="Times New Roman" panose="02020603050405020304" pitchFamily="18" charset="0"/>
              </a:rPr>
              <a:t>Coffea</a:t>
            </a:r>
            <a:r>
              <a:rPr lang="es-MX" sz="2400" i="1" dirty="0">
                <a:latin typeface="Times New Roman" panose="02020603050405020304" pitchFamily="18" charset="0"/>
                <a:cs typeface="Times New Roman" panose="02020603050405020304" pitchFamily="18" charset="0"/>
              </a:rPr>
              <a:t> </a:t>
            </a:r>
            <a:r>
              <a:rPr lang="es-MX" sz="2400" i="1" dirty="0" err="1">
                <a:latin typeface="Times New Roman" panose="02020603050405020304" pitchFamily="18" charset="0"/>
                <a:cs typeface="Times New Roman" panose="02020603050405020304" pitchFamily="18" charset="0"/>
              </a:rPr>
              <a:t>arabica</a:t>
            </a:r>
            <a:r>
              <a:rPr lang="es-MX" sz="2400" i="1" dirty="0">
                <a:latin typeface="Times New Roman" panose="02020603050405020304" pitchFamily="18" charset="0"/>
                <a:cs typeface="Times New Roman" panose="02020603050405020304" pitchFamily="18" charset="0"/>
              </a:rPr>
              <a:t> </a:t>
            </a:r>
            <a:r>
              <a:rPr lang="es-MX" sz="2400" dirty="0">
                <a:latin typeface="Times New Roman" panose="02020603050405020304" pitchFamily="18" charset="0"/>
                <a:cs typeface="Times New Roman" panose="02020603050405020304" pitchFamily="18" charset="0"/>
              </a:rPr>
              <a:t>L. </a:t>
            </a:r>
          </a:p>
          <a:p>
            <a:pPr marL="342900" indent="-342900" algn="just">
              <a:spcBef>
                <a:spcPts val="600"/>
              </a:spcBef>
              <a:buFont typeface="Wingdings" panose="05000000000000000000" pitchFamily="2" charset="2"/>
              <a:buChar char="§"/>
            </a:pPr>
            <a:r>
              <a:rPr lang="es-MX" sz="2400" b="1" dirty="0">
                <a:latin typeface="Times New Roman" panose="02020603050405020304" pitchFamily="18" charset="0"/>
                <a:cs typeface="Times New Roman" panose="02020603050405020304" pitchFamily="18" charset="0"/>
              </a:rPr>
              <a:t>Índice de solubilización de fosforo: </a:t>
            </a:r>
            <a:r>
              <a:rPr lang="es-MX" sz="2400" dirty="0">
                <a:latin typeface="Times New Roman" panose="02020603050405020304" pitchFamily="18" charset="0"/>
                <a:cs typeface="Times New Roman" panose="02020603050405020304" pitchFamily="18" charset="0"/>
              </a:rPr>
              <a:t>El ISF mide la capacidad de una cepa bacteriana para solubilizar fosfatos en un medio de cultivo, por lo que un mayor índice representa mayor eficiencia en la solubilización.</a:t>
            </a:r>
          </a:p>
        </p:txBody>
      </p:sp>
    </p:spTree>
    <p:extLst>
      <p:ext uri="{BB962C8B-B14F-4D97-AF65-F5344CB8AC3E}">
        <p14:creationId xmlns:p14="http://schemas.microsoft.com/office/powerpoint/2010/main" val="2543665929"/>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913</TotalTime>
  <Words>2298</Words>
  <Application>Microsoft Office PowerPoint</Application>
  <PresentationFormat>Panorámica</PresentationFormat>
  <Paragraphs>130</Paragraphs>
  <Slides>21</Slides>
  <Notes>0</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21</vt:i4>
      </vt:variant>
    </vt:vector>
  </HeadingPairs>
  <TitlesOfParts>
    <vt:vector size="28" baseType="lpstr">
      <vt:lpstr>Arial</vt:lpstr>
      <vt:lpstr>Calibri</vt:lpstr>
      <vt:lpstr>Calibri Light</vt:lpstr>
      <vt:lpstr>Georgia</vt:lpstr>
      <vt:lpstr>Times New Roman</vt:lpstr>
      <vt:lpstr>Wingdings</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MAGALY</dc:creator>
  <cp:lastModifiedBy>LLEYNER</cp:lastModifiedBy>
  <cp:revision>50</cp:revision>
  <dcterms:created xsi:type="dcterms:W3CDTF">2025-04-26T13:28:14Z</dcterms:created>
  <dcterms:modified xsi:type="dcterms:W3CDTF">2025-06-17T21:43:28Z</dcterms:modified>
</cp:coreProperties>
</file>

<file path=docProps/thumbnail.jpeg>
</file>